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292" r:id="rId3"/>
    <p:sldId id="258" r:id="rId4"/>
    <p:sldId id="272" r:id="rId5"/>
    <p:sldId id="273" r:id="rId6"/>
    <p:sldId id="274" r:id="rId7"/>
    <p:sldId id="257" r:id="rId8"/>
    <p:sldId id="260" r:id="rId9"/>
    <p:sldId id="261" r:id="rId10"/>
    <p:sldId id="263" r:id="rId11"/>
    <p:sldId id="269" r:id="rId12"/>
    <p:sldId id="270" r:id="rId13"/>
    <p:sldId id="313" r:id="rId14"/>
    <p:sldId id="268" r:id="rId15"/>
    <p:sldId id="285" r:id="rId16"/>
    <p:sldId id="293" r:id="rId17"/>
    <p:sldId id="259" r:id="rId18"/>
    <p:sldId id="264" r:id="rId19"/>
    <p:sldId id="265" r:id="rId20"/>
    <p:sldId id="262" r:id="rId21"/>
    <p:sldId id="266" r:id="rId22"/>
    <p:sldId id="267" r:id="rId23"/>
    <p:sldId id="271" r:id="rId24"/>
    <p:sldId id="275" r:id="rId25"/>
    <p:sldId id="276" r:id="rId26"/>
    <p:sldId id="277" r:id="rId27"/>
    <p:sldId id="278" r:id="rId28"/>
    <p:sldId id="308" r:id="rId29"/>
    <p:sldId id="309" r:id="rId30"/>
    <p:sldId id="310" r:id="rId31"/>
    <p:sldId id="311" r:id="rId32"/>
    <p:sldId id="312" r:id="rId33"/>
    <p:sldId id="279" r:id="rId34"/>
    <p:sldId id="286" r:id="rId35"/>
    <p:sldId id="280" r:id="rId36"/>
    <p:sldId id="290" r:id="rId37"/>
    <p:sldId id="287" r:id="rId38"/>
    <p:sldId id="291" r:id="rId39"/>
    <p:sldId id="281" r:id="rId40"/>
    <p:sldId id="282" r:id="rId41"/>
    <p:sldId id="283" r:id="rId42"/>
    <p:sldId id="284" r:id="rId43"/>
    <p:sldId id="289" r:id="rId44"/>
    <p:sldId id="288" r:id="rId45"/>
    <p:sldId id="321" r:id="rId46"/>
    <p:sldId id="318" r:id="rId47"/>
    <p:sldId id="320" r:id="rId48"/>
    <p:sldId id="314" r:id="rId49"/>
    <p:sldId id="315" r:id="rId50"/>
    <p:sldId id="316" r:id="rId51"/>
    <p:sldId id="317" r:id="rId52"/>
    <p:sldId id="294" r:id="rId53"/>
    <p:sldId id="295" r:id="rId54"/>
    <p:sldId id="305" r:id="rId55"/>
    <p:sldId id="304" r:id="rId56"/>
    <p:sldId id="306" r:id="rId57"/>
    <p:sldId id="296" r:id="rId58"/>
    <p:sldId id="297" r:id="rId59"/>
    <p:sldId id="298" r:id="rId60"/>
    <p:sldId id="299" r:id="rId61"/>
    <p:sldId id="300" r:id="rId62"/>
    <p:sldId id="301" r:id="rId63"/>
    <p:sldId id="302" r:id="rId64"/>
    <p:sldId id="303" r:id="rId65"/>
    <p:sldId id="319" r:id="rId66"/>
    <p:sldId id="307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F979DA-E51B-4291-91DF-4D083F32F6FC}" v="15" dt="2021-12-14T05:45:13.3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4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AAA98-FC6D-433B-92D4-39FF51842C28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25267-69B0-4C3F-9039-74743560F9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6520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SIRS criteria no longer recommended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25267-69B0-4C3F-9039-74743560F998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4024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LUKES -  </a:t>
            </a:r>
            <a:r>
              <a:rPr lang="en-US" dirty="0" err="1"/>
              <a:t>Leukaemia</a:t>
            </a:r>
            <a:r>
              <a:rPr lang="en-US" dirty="0"/>
              <a:t>, lymphoma, TIPS – Thiamine deficiency, Infections, pancreatitis, short  bowel syndrome, FAILURES – hepatic, renal, diabetic failure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25267-69B0-4C3F-9039-74743560F998}" type="slidenum">
              <a:rPr lang="en-AU" smtClean="0"/>
              <a:t>30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794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Occult sepsis is where patients blood pressure and mental status are good but patient is still at high risk of mortality.</a:t>
            </a:r>
          </a:p>
          <a:p>
            <a:r>
              <a:rPr lang="en-US" dirty="0"/>
              <a:t>Aim lactate clearance 10% at 2 hours, 20% at 4 hours, 30% at 6 hours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25267-69B0-4C3F-9039-74743560F998}" type="slidenum">
              <a:rPr lang="en-AU" smtClean="0"/>
              <a:t>32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7000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septic shock – IV ABX within 30 mins, otherwise always within 1 hour.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25267-69B0-4C3F-9039-74743560F998}" type="slidenum">
              <a:rPr lang="en-AU" smtClean="0"/>
              <a:t>49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9246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5AD38-D626-457C-ACD1-BB11D70E3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76760A-10EE-44AC-AC13-0BC60661BB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B5B3D-B943-4B60-9DCE-A6048B78E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4EB1-2425-4444-9213-ACE5716F119B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5C516-910E-4106-982A-75E03FA61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E3A28-6BF5-4BA6-A75A-9C1D26E4A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24CE-1220-4DFE-A918-D8CD6200AE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346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02BEB-4E61-4029-B0C6-61C546F71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32A74-8F2F-4F78-A75C-63E1A8F7E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5B57B-C8D7-4288-B089-D41645890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4EB1-2425-4444-9213-ACE5716F119B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4F501-EBE1-400D-8A65-6B8AC4E7A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A63F9-754A-411A-BCDF-1DC44FB87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24CE-1220-4DFE-A918-D8CD6200AE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8002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4A5D7-8624-474E-AC6E-732B9E9E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A6C99-4DCB-490D-891A-B7CEDC514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5FE9C-4BF8-4FE9-A136-46D7F81B3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4EB1-2425-4444-9213-ACE5716F119B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77CE3-6B4E-4CA5-8314-0A50F80A7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99903-4A74-49C6-8321-4E927D848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24CE-1220-4DFE-A918-D8CD6200AE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085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22561-F85F-4454-B7A5-F05A42027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220-C290-48E5-8342-73FC37E5F8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7FE31-8B58-4C66-8E5D-6528D0E017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391BA-F499-47E7-A8AC-B3D5A4F30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4EB1-2425-4444-9213-ACE5716F119B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470175-04D1-4275-AA4D-66EDDBC24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22672-BE3D-46CC-8A8F-345A1B3F4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24CE-1220-4DFE-A918-D8CD6200AE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6159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A93B-5927-4FD6-A7FF-72CA4A216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AB5565-E226-4878-A453-1CE85338A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7BB623-4663-4C57-9F4A-4CF0E3515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B509AF-BE7B-4533-9456-516B8896D0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2C6C59-A6E7-42CA-A08D-F96D5AD68B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B6756F-7A00-45B4-8070-AAACEA0E4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4EB1-2425-4444-9213-ACE5716F119B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1CE5E8-4B0F-4CFF-838C-D87BCC4FE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1EA5D1-68B4-4BA9-817E-8C1AD8C15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24CE-1220-4DFE-A918-D8CD6200AE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744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002DA-8E2D-4824-B180-D7AFD550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1405B6-9AFC-45D6-9B75-7826E480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4EB1-2425-4444-9213-ACE5716F119B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D5E3B6-265A-4ECB-9DFD-E9895CE6F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140530-4E4D-420B-8EBF-486EFEA8F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24CE-1220-4DFE-A918-D8CD6200AE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8218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A8D8D5-8E72-427A-9256-6A6735785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4EB1-2425-4444-9213-ACE5716F119B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52D6A5-F6BE-47B0-AC49-FB7D7B2C8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39E2A6-1F06-4B72-A855-4EFD8D44C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24CE-1220-4DFE-A918-D8CD6200AE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510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295D7-1DD6-4F81-80CF-8B8741A7A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380EC-38B1-422B-AC5B-480EE327F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61435-B35C-4E2F-A426-0C2A59D89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8E6421-C68A-4B5F-9253-BAF262923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4EB1-2425-4444-9213-ACE5716F119B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56DC50-134A-4FBD-82B3-3E9B5201E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C3AAE4-1BAE-487E-BCB8-7C79F57B1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24CE-1220-4DFE-A918-D8CD6200AE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6511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CC319-2DAA-40BE-8D9E-42FEB2371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2B5487-2170-43A5-9EEE-83A8648EBA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7B86A-2AC7-4BE2-A6A7-0F65DB526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6E9923-0C12-45C7-9CE3-7378730B4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4EB1-2425-4444-9213-ACE5716F119B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5F13FF-5B3F-4BDD-94E3-9AE0C5701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C87D3-4873-42DC-8D3C-3AEECEDEB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24CE-1220-4DFE-A918-D8CD6200AE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5482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1E0F4-6D2A-4ABC-8FF5-84A147AB0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E637F8-C756-40E6-A332-A597F3A42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A4842-EDB4-48E7-BA58-79F980EF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4EB1-2425-4444-9213-ACE5716F119B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5F645-8BA1-4721-AB92-FBD697910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B417A-A07D-47F0-B0AF-D87EC8C4D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24CE-1220-4DFE-A918-D8CD6200AE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710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F5B86A-C798-412B-B1A2-4917A8A652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84913B-ADE2-4A81-9248-921F5CBF0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4FCE8-7D1E-4209-90A6-9ADF7797E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4EB1-2425-4444-9213-ACE5716F119B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8F997-71D2-4501-BA82-67217DD33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3E4D7-0051-4A00-8260-CFACF9C21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24CE-1220-4DFE-A918-D8CD6200AE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6752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B8F4BB-7A38-47E1-9A30-EB4151688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F2BF2-6722-4C19-A4E0-DC3F26AFF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1ADEF-9D9A-409F-86F3-1D49CAE8A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04EB1-2425-4444-9213-ACE5716F119B}" type="datetimeFigureOut">
              <a:rPr lang="en-AU" smtClean="0"/>
              <a:t>12/01/2022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51A99-8641-4B8D-B340-7D20698B5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3C7B5-3613-458D-BFEE-02AFC12B3F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624CE-1220-4DFE-A918-D8CD6200AE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6769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97990-E8CF-404D-A219-68B52B4805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DIAGNOSING AND MANAGING SEPSIS IN ED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875619-9AAC-4C37-BA69-6B395CC475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TARIQ NEHVI</a:t>
            </a:r>
          </a:p>
          <a:p>
            <a:r>
              <a:rPr lang="en-US" dirty="0"/>
              <a:t>SENIOR CONSULTANT IN EMERGENCY MEDICINE</a:t>
            </a:r>
          </a:p>
          <a:p>
            <a:r>
              <a:rPr lang="en-US" dirty="0"/>
              <a:t>Program Lead, EMET</a:t>
            </a:r>
          </a:p>
          <a:p>
            <a:r>
              <a:rPr lang="en-US" dirty="0"/>
              <a:t>LYELL MCEWIN HOSPITAL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5153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CC73DA-EB53-47D5-B752-28319E059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64" b="28893"/>
          <a:stretch/>
        </p:blipFill>
        <p:spPr>
          <a:xfrm>
            <a:off x="1674520" y="643467"/>
            <a:ext cx="8842960" cy="5571065"/>
          </a:xfrm>
          <a:prstGeom prst="rect">
            <a:avLst/>
          </a:prstGeom>
          <a:ln>
            <a:noFill/>
          </a:ln>
        </p:spPr>
      </p:pic>
      <p:sp>
        <p:nvSpPr>
          <p:cNvPr id="16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73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939D5-A850-4BF9-84E3-DFE181A0D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recognizing sepsis early so important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38148-82BD-4915-8DF7-66AC02C18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Delayed or missed diagnosis = significant morbidity/mortality</a:t>
            </a:r>
          </a:p>
          <a:p>
            <a:r>
              <a:rPr lang="en-US" dirty="0"/>
              <a:t>Early treatment needs an early diagnosis (even if just suspected Dx)</a:t>
            </a:r>
          </a:p>
          <a:p>
            <a:r>
              <a:rPr lang="en-US" dirty="0"/>
              <a:t>Each hour Rx delayed, mortality increases by 8-10%</a:t>
            </a:r>
          </a:p>
          <a:p>
            <a:r>
              <a:rPr lang="en-US" dirty="0">
                <a:solidFill>
                  <a:srgbClr val="FF0000"/>
                </a:solidFill>
              </a:rPr>
              <a:t>How do you recognize / suspect sepsis in your department?</a:t>
            </a:r>
            <a:endParaRPr lang="en-A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77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30B29-862A-4643-B396-BBDF0AFF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65 year old male with COPD..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7BBCA-6059-45E0-834A-2A81686E5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Productive cough 4 days, green sputum</a:t>
            </a:r>
          </a:p>
          <a:p>
            <a:r>
              <a:rPr lang="en-US" dirty="0"/>
              <a:t>SOBOE, worsening</a:t>
            </a:r>
          </a:p>
          <a:p>
            <a:r>
              <a:rPr lang="en-US" dirty="0"/>
              <a:t>Salbutamol/Seretide at home – no relief</a:t>
            </a:r>
          </a:p>
          <a:p>
            <a:r>
              <a:rPr lang="en-US" dirty="0"/>
              <a:t>HR 102, BP 130/90, </a:t>
            </a:r>
            <a:r>
              <a:rPr lang="en-US" dirty="0" err="1"/>
              <a:t>Sats</a:t>
            </a:r>
            <a:r>
              <a:rPr lang="en-US" dirty="0"/>
              <a:t> 94% RA</a:t>
            </a:r>
          </a:p>
          <a:p>
            <a:r>
              <a:rPr lang="en-US" dirty="0"/>
              <a:t>Speaks full sentences, clinically looks well</a:t>
            </a:r>
          </a:p>
          <a:p>
            <a:r>
              <a:rPr lang="en-US" dirty="0"/>
              <a:t>Right basal </a:t>
            </a:r>
            <a:r>
              <a:rPr lang="en-US" dirty="0" err="1"/>
              <a:t>creps</a:t>
            </a:r>
            <a:r>
              <a:rPr lang="en-US" dirty="0"/>
              <a:t>, mild wheeze, CXR shows right basal consolidation</a:t>
            </a:r>
          </a:p>
          <a:p>
            <a:r>
              <a:rPr lang="en-US" dirty="0"/>
              <a:t>Discharge?</a:t>
            </a:r>
          </a:p>
          <a:p>
            <a:r>
              <a:rPr lang="en-US" dirty="0"/>
              <a:t>Sepsis?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30986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C6E1-1750-40E3-B2E4-7BEA1574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55 year old man with hypertension and prostate cancer in remission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43967-B0A6-40A0-BBA0-A9A14ECD8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3 days of burning pain on micturition</a:t>
            </a:r>
          </a:p>
          <a:p>
            <a:r>
              <a:rPr lang="en-US" dirty="0"/>
              <a:t>Fevers, rigors and chills</a:t>
            </a:r>
          </a:p>
          <a:p>
            <a:r>
              <a:rPr lang="en-US" dirty="0"/>
              <a:t>HR 110, RR 20, BP 130/90, </a:t>
            </a:r>
            <a:r>
              <a:rPr lang="en-US" dirty="0" err="1"/>
              <a:t>Sats</a:t>
            </a:r>
            <a:r>
              <a:rPr lang="en-US" dirty="0"/>
              <a:t> 98%RA, Temp 38.6 C</a:t>
            </a:r>
          </a:p>
          <a:p>
            <a:r>
              <a:rPr lang="en-US" dirty="0"/>
              <a:t>Alert and fully oriented</a:t>
            </a:r>
          </a:p>
          <a:p>
            <a:r>
              <a:rPr lang="en-US" dirty="0"/>
              <a:t>Tender suprapubic and both flanks</a:t>
            </a:r>
          </a:p>
          <a:p>
            <a:r>
              <a:rPr lang="en-US" dirty="0"/>
              <a:t>WBC 18000, Creatinine 140 (normal &lt;100)</a:t>
            </a:r>
          </a:p>
          <a:p>
            <a:r>
              <a:rPr lang="en-US" dirty="0"/>
              <a:t>UA – WBC, nitrites</a:t>
            </a:r>
          </a:p>
          <a:p>
            <a:r>
              <a:rPr lang="en-US" dirty="0"/>
              <a:t>Lactate 1.2 mmol/L</a:t>
            </a:r>
          </a:p>
          <a:p>
            <a:r>
              <a:rPr lang="en-US" dirty="0"/>
              <a:t>Ibuprofen, paracetamol, fluid bolus and feels well…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06687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2B551-218B-4F9C-B594-FA9000967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70 year old woman with diabetes, HTN and colon cancer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21EDE-E282-479F-A3A5-564E31B79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From a local NH</a:t>
            </a:r>
          </a:p>
          <a:p>
            <a:r>
              <a:rPr lang="en-US" dirty="0"/>
              <a:t>Right foot and leg swelling and redness</a:t>
            </a:r>
          </a:p>
          <a:p>
            <a:r>
              <a:rPr lang="en-US" dirty="0"/>
              <a:t>2 days of increasing confusion</a:t>
            </a:r>
          </a:p>
          <a:p>
            <a:r>
              <a:rPr lang="en-US" dirty="0"/>
              <a:t>Ambulance – initial BP 85/50, HR 70, BGL 16</a:t>
            </a:r>
          </a:p>
          <a:p>
            <a:r>
              <a:rPr lang="en-US" dirty="0"/>
              <a:t>Unable to provide hx, screams to pain when right leg moved</a:t>
            </a:r>
          </a:p>
          <a:p>
            <a:r>
              <a:rPr lang="en-US" dirty="0"/>
              <a:t>Right foot and leg extremely tender, warm and erythematous</a:t>
            </a:r>
          </a:p>
          <a:p>
            <a:r>
              <a:rPr lang="en-US" dirty="0"/>
              <a:t>BP in ED 70/40, HR  90, </a:t>
            </a:r>
            <a:r>
              <a:rPr lang="en-US" dirty="0" err="1"/>
              <a:t>sats</a:t>
            </a:r>
            <a:r>
              <a:rPr lang="en-US" dirty="0"/>
              <a:t> 95</a:t>
            </a:r>
          </a:p>
          <a:p>
            <a:r>
              <a:rPr lang="en-US" dirty="0"/>
              <a:t>Given fluid bolus ..</a:t>
            </a:r>
          </a:p>
          <a:p>
            <a:r>
              <a:rPr lang="en-US" dirty="0"/>
              <a:t>Pressors vs further fluid boluses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37237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46F7B-7897-481E-9E17-2FCE73A1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SEPSIS - adult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1E931-D9DD-455D-B82C-E9A851F0E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2O Million cases per year, globally</a:t>
            </a:r>
          </a:p>
          <a:p>
            <a:r>
              <a:rPr lang="en-US" dirty="0"/>
              <a:t>15-40% of them die</a:t>
            </a:r>
          </a:p>
          <a:p>
            <a:r>
              <a:rPr lang="en-US" dirty="0"/>
              <a:t>Huge differences in outcome between developed and developing world</a:t>
            </a:r>
          </a:p>
          <a:p>
            <a:r>
              <a:rPr lang="en-US" dirty="0"/>
              <a:t>Controversial definitions</a:t>
            </a:r>
          </a:p>
          <a:p>
            <a:r>
              <a:rPr lang="en-US" dirty="0"/>
              <a:t>Even more controversial - best management guidelines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63751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40E7E-A3D2-49A2-B264-D5A3543B7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definitions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22257-7C86-4E73-83CD-90B2CF8FA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Third International Consensus Definitions for Sepsis and Septic Shock – Sepsis -3</a:t>
            </a:r>
          </a:p>
          <a:p>
            <a:r>
              <a:rPr lang="en-US" dirty="0"/>
              <a:t>SEPSIS - “life threatening organ dysfunction caused by a dysregulated host response to infection”</a:t>
            </a:r>
          </a:p>
          <a:p>
            <a:r>
              <a:rPr lang="en-US" dirty="0"/>
              <a:t>SEPTIC SHOCK – “sepsis with hypotension not responsive to fluid resuscitation”</a:t>
            </a:r>
          </a:p>
          <a:p>
            <a:pPr lvl="1"/>
            <a:r>
              <a:rPr lang="en-US" dirty="0"/>
              <a:t>Added requirement for vasopressors to maintain MAP &gt; 65mmHg</a:t>
            </a:r>
          </a:p>
          <a:p>
            <a:pPr lvl="1"/>
            <a:r>
              <a:rPr lang="en-US" dirty="0"/>
              <a:t>Lactate &gt; 2mmol/L</a:t>
            </a:r>
          </a:p>
          <a:p>
            <a:pPr marL="457200" lvl="1" indent="0">
              <a:buNone/>
            </a:pPr>
            <a:endParaRPr 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6322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4DAE4-0305-4FAF-A593-FF64BE31C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SURVIVING SEPSIS CAMPAIGN and SEPSIS-3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49091-C75A-4811-8B87-E237CDDE3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Adopted the “sepsis – 3” definitions </a:t>
            </a:r>
          </a:p>
          <a:p>
            <a:r>
              <a:rPr lang="en-US" dirty="0"/>
              <a:t>Provided internationally accepted guidelines on Dx and Mx</a:t>
            </a:r>
          </a:p>
          <a:p>
            <a:r>
              <a:rPr lang="en-US" dirty="0"/>
              <a:t>Derived a bedside assessment tool for sepsis screening in non-ICU patients - </a:t>
            </a:r>
            <a:r>
              <a:rPr lang="en-US" dirty="0" err="1"/>
              <a:t>qSOFA</a:t>
            </a:r>
            <a:endParaRPr lang="en-US" dirty="0"/>
          </a:p>
          <a:p>
            <a:endParaRPr 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31536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1FBF9-ED2D-4A3A-A609-8ABEC292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SEPSIS -3 definitions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93DBA-D2AF-4F04-829B-CB8B7E595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Severe sepsis – SOFA score &gt; 2 plus suspected infection</a:t>
            </a:r>
          </a:p>
          <a:p>
            <a:r>
              <a:rPr lang="en-US" dirty="0"/>
              <a:t>Septic shock –  Sepsis (and despite adequate volume resuscitation):</a:t>
            </a:r>
          </a:p>
          <a:p>
            <a:pPr lvl="1"/>
            <a:r>
              <a:rPr lang="en-US" dirty="0"/>
              <a:t>Vasopressor requirement to maintain MAP &gt; 65mmHg, and</a:t>
            </a:r>
          </a:p>
          <a:p>
            <a:pPr lvl="1"/>
            <a:r>
              <a:rPr lang="en-US" dirty="0"/>
              <a:t> serum lactate &gt; 2mmHg (in the absence of </a:t>
            </a:r>
            <a:r>
              <a:rPr lang="en-US" dirty="0" err="1"/>
              <a:t>hypovolaemia</a:t>
            </a:r>
            <a:r>
              <a:rPr lang="en-US" dirty="0"/>
              <a:t>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Sepsis is a dynamic condition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Clinical and lab criteria change over time!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All criteria may not be present at a single time.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93809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7C87E-8CA5-4B03-9BFE-F5365860A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ORGAN FAILURE ASSESSMENT SCORE (SOFA SCORE)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6EC32-8115-49CB-8BBB-F09CA9C4E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Expanded, detailed and time consuming analysis of criteria</a:t>
            </a:r>
          </a:p>
          <a:p>
            <a:pPr lvl="1"/>
            <a:r>
              <a:rPr lang="en-US" dirty="0"/>
              <a:t>Respiratory (PaO2/FiO2 ratio)</a:t>
            </a:r>
          </a:p>
          <a:p>
            <a:pPr lvl="1"/>
            <a:r>
              <a:rPr lang="en-US" dirty="0"/>
              <a:t>MAP and inotrope requirement to maintain MAP&gt; 70 mmHg</a:t>
            </a:r>
          </a:p>
          <a:p>
            <a:pPr lvl="1"/>
            <a:r>
              <a:rPr lang="en-US" dirty="0"/>
              <a:t>Liver (rising bilirubin level)</a:t>
            </a:r>
          </a:p>
          <a:p>
            <a:pPr lvl="1"/>
            <a:r>
              <a:rPr lang="en-US" dirty="0"/>
              <a:t>Renal status (creatinine)</a:t>
            </a:r>
          </a:p>
          <a:p>
            <a:pPr lvl="1"/>
            <a:r>
              <a:rPr lang="en-US" dirty="0"/>
              <a:t>Coagulation status ( degree of decrease in platelet counts)</a:t>
            </a:r>
          </a:p>
          <a:p>
            <a:pPr lvl="1"/>
            <a:r>
              <a:rPr lang="en-US" dirty="0"/>
              <a:t>Neurological status (GCS)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Not practical to use in an ED environment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96881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BF7D6-56ED-407D-B048-A529C7100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qSOFA</a:t>
            </a:r>
            <a:r>
              <a:rPr lang="en-US" dirty="0"/>
              <a:t> (quick SOFA)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52CDA-7D28-4068-9374-138C317A3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Bedside assessment tool </a:t>
            </a:r>
          </a:p>
          <a:p>
            <a:r>
              <a:rPr lang="en-US" dirty="0"/>
              <a:t>1 point for each:</a:t>
            </a:r>
          </a:p>
          <a:p>
            <a:pPr lvl="1"/>
            <a:r>
              <a:rPr lang="en-US" b="1" dirty="0"/>
              <a:t>H</a:t>
            </a:r>
            <a:r>
              <a:rPr lang="en-US" dirty="0"/>
              <a:t>ypotension: SBP &lt;100</a:t>
            </a:r>
          </a:p>
          <a:p>
            <a:pPr lvl="1"/>
            <a:r>
              <a:rPr lang="en-US" b="1" dirty="0"/>
              <a:t>A</a:t>
            </a:r>
            <a:r>
              <a:rPr lang="en-US" dirty="0"/>
              <a:t>ltered Mental State (AMS)</a:t>
            </a:r>
          </a:p>
          <a:p>
            <a:pPr lvl="1"/>
            <a:r>
              <a:rPr lang="en-US" b="1" dirty="0"/>
              <a:t>T</a:t>
            </a:r>
            <a:r>
              <a:rPr lang="en-US" dirty="0"/>
              <a:t>achypnoea: RR &gt;22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&gt; 2 suggestive of sepsis.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If score &lt;2 but clinical suspicion persists, use full SOFA including lab results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/>
            <a:endParaRPr lang="en-US" dirty="0"/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54534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F9380-1685-43E9-9C54-DDF257ED3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qSOFA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26029-F130-4049-88C9-41062D790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not perfect either</a:t>
            </a:r>
          </a:p>
          <a:p>
            <a:pPr lvl="1"/>
            <a:r>
              <a:rPr lang="en-US" dirty="0"/>
              <a:t>Only retrospective validation so far</a:t>
            </a:r>
          </a:p>
          <a:p>
            <a:pPr lvl="1"/>
            <a:r>
              <a:rPr lang="en-US" dirty="0"/>
              <a:t>Not demonstrated usefulness in the wide range of clinical settings that sepsis is encountered</a:t>
            </a:r>
          </a:p>
          <a:p>
            <a:pPr lvl="1"/>
            <a:r>
              <a:rPr lang="en-US" dirty="0"/>
              <a:t>New onset versus established </a:t>
            </a:r>
            <a:r>
              <a:rPr lang="en-US" dirty="0" err="1"/>
              <a:t>qSOFA</a:t>
            </a:r>
            <a:r>
              <a:rPr lang="en-US" dirty="0"/>
              <a:t> points – unknown</a:t>
            </a:r>
          </a:p>
          <a:p>
            <a:pPr lvl="1"/>
            <a:endParaRPr lang="en-US" dirty="0"/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30866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28319-C390-4E23-AC49-F423B9931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HYPOTENSION IS NOT SEPSIS!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7E803-F1E6-4C12-8233-DD64699A4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sepsis is not hypotension either!</a:t>
            </a:r>
          </a:p>
          <a:p>
            <a:r>
              <a:rPr lang="en-US" dirty="0"/>
              <a:t>We shall discuss and find out together a bit later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4189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0E63E-6FB4-45F4-9C3B-77D76BF5F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RISK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B8791-6B9B-4D7B-B174-6A75D8929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Extremes of age</a:t>
            </a:r>
          </a:p>
          <a:p>
            <a:r>
              <a:rPr lang="en-US" dirty="0"/>
              <a:t>Immunocompromised</a:t>
            </a:r>
          </a:p>
          <a:p>
            <a:r>
              <a:rPr lang="en-US" dirty="0"/>
              <a:t>Comorbidity (DM, CCF, </a:t>
            </a:r>
            <a:r>
              <a:rPr lang="en-US" dirty="0" err="1"/>
              <a:t>Vasculopaths</a:t>
            </a:r>
            <a:r>
              <a:rPr lang="en-US" dirty="0"/>
              <a:t>)</a:t>
            </a:r>
          </a:p>
          <a:p>
            <a:r>
              <a:rPr lang="en-US" dirty="0"/>
              <a:t>Obese</a:t>
            </a:r>
          </a:p>
          <a:p>
            <a:r>
              <a:rPr lang="en-US" dirty="0"/>
              <a:t>IVDUs</a:t>
            </a:r>
          </a:p>
          <a:p>
            <a:r>
              <a:rPr lang="en-US" dirty="0"/>
              <a:t>Chronic inflammatory diseases</a:t>
            </a:r>
          </a:p>
          <a:p>
            <a:r>
              <a:rPr lang="en-US" dirty="0"/>
              <a:t>Cancer/chemotherapy</a:t>
            </a:r>
          </a:p>
          <a:p>
            <a:r>
              <a:rPr lang="en-US" dirty="0" err="1"/>
              <a:t>Institutionalised</a:t>
            </a:r>
            <a:r>
              <a:rPr lang="en-US" dirty="0"/>
              <a:t> patients </a:t>
            </a:r>
          </a:p>
          <a:p>
            <a:r>
              <a:rPr lang="en-US" dirty="0"/>
              <a:t>Mental illness ( for example schizophrenia)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9285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4EF7AAB-58AF-4DC4-9251-EDC55B9A3E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2163" y="1084200"/>
            <a:ext cx="7746709" cy="46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25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FE17F-3796-41AA-BB7C-8A7B8C5F9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it not recognized early enough?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BC92A-637F-4239-B09A-26CF4725D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Varied presentations, often subtle and atypical presentations </a:t>
            </a:r>
            <a:r>
              <a:rPr lang="en-US" dirty="0" err="1"/>
              <a:t>esp</a:t>
            </a:r>
            <a:r>
              <a:rPr lang="en-US" dirty="0"/>
              <a:t> in very young and very old</a:t>
            </a:r>
          </a:p>
          <a:p>
            <a:r>
              <a:rPr lang="en-US" dirty="0"/>
              <a:t>Confounding differentials</a:t>
            </a:r>
          </a:p>
          <a:p>
            <a:r>
              <a:rPr lang="en-US" dirty="0"/>
              <a:t>Lack of  clear, uniform definitions</a:t>
            </a:r>
          </a:p>
          <a:p>
            <a:r>
              <a:rPr lang="en-US" dirty="0"/>
              <a:t>Lack of awareness/understanding</a:t>
            </a:r>
          </a:p>
          <a:p>
            <a:r>
              <a:rPr lang="en-US" dirty="0"/>
              <a:t>Poor education and policies/guidelines</a:t>
            </a:r>
          </a:p>
          <a:p>
            <a:r>
              <a:rPr lang="en-US" dirty="0"/>
              <a:t>Poor governance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5832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09843-261F-4C05-8705-18A09F7BC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INFECTIVE FOCUS OF SEPSIS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712BC-E5EE-48D5-840E-530198C38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Respiratory (pneumonias)</a:t>
            </a:r>
          </a:p>
          <a:p>
            <a:r>
              <a:rPr lang="en-US" dirty="0"/>
              <a:t>Intra-abdominal infections</a:t>
            </a:r>
          </a:p>
          <a:p>
            <a:r>
              <a:rPr lang="en-US" dirty="0"/>
              <a:t>UTIs</a:t>
            </a:r>
          </a:p>
          <a:p>
            <a:r>
              <a:rPr lang="en-US" dirty="0"/>
              <a:t>Skin and soft tissue</a:t>
            </a:r>
          </a:p>
          <a:p>
            <a:r>
              <a:rPr lang="en-US" dirty="0"/>
              <a:t>CNS</a:t>
            </a:r>
          </a:p>
          <a:p>
            <a:r>
              <a:rPr lang="en-US" dirty="0"/>
              <a:t>CVS</a:t>
            </a:r>
          </a:p>
          <a:p>
            <a:r>
              <a:rPr lang="en-US" i="1" dirty="0">
                <a:solidFill>
                  <a:srgbClr val="FF0000"/>
                </a:solidFill>
              </a:rPr>
              <a:t>Gram+ organisms predominate in community acquired infections</a:t>
            </a:r>
          </a:p>
          <a:p>
            <a:r>
              <a:rPr lang="en-US" i="1" dirty="0">
                <a:solidFill>
                  <a:srgbClr val="FF0000"/>
                </a:solidFill>
              </a:rPr>
              <a:t>Gram –</a:t>
            </a:r>
            <a:r>
              <a:rPr lang="en-US" i="1" dirty="0" err="1">
                <a:solidFill>
                  <a:srgbClr val="FF0000"/>
                </a:solidFill>
              </a:rPr>
              <a:t>ves</a:t>
            </a:r>
            <a:r>
              <a:rPr lang="en-US" i="1" dirty="0">
                <a:solidFill>
                  <a:srgbClr val="FF0000"/>
                </a:solidFill>
              </a:rPr>
              <a:t> predominate in ICU/hospital acquired infections</a:t>
            </a:r>
            <a:endParaRPr lang="en-A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61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40E2D-D0E7-4566-BF50-20E2AE918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Non-infectious conditions mimicking sepsis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17903-B036-4A73-8EC0-76E89C6D3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Cardiovascular</a:t>
            </a:r>
            <a:r>
              <a:rPr lang="en-US" dirty="0"/>
              <a:t> – dysrhythmias, Tamponade, PE, cardiogenic shock (MI), APO/CCF</a:t>
            </a:r>
          </a:p>
          <a:p>
            <a:r>
              <a:rPr lang="en-US" b="1" dirty="0"/>
              <a:t>Endocrine</a:t>
            </a:r>
            <a:r>
              <a:rPr lang="en-US" dirty="0"/>
              <a:t> - DKA, Thyroid storm, Adrenal insufficiency</a:t>
            </a:r>
          </a:p>
          <a:p>
            <a:r>
              <a:rPr lang="en-US" b="1" dirty="0"/>
              <a:t>Circulatory</a:t>
            </a:r>
            <a:r>
              <a:rPr lang="en-US" dirty="0"/>
              <a:t> – </a:t>
            </a:r>
            <a:r>
              <a:rPr lang="en-US" dirty="0" err="1"/>
              <a:t>Hypovolaemia</a:t>
            </a:r>
            <a:r>
              <a:rPr lang="en-US" dirty="0"/>
              <a:t>, Drugs (diuretics), </a:t>
            </a:r>
            <a:r>
              <a:rPr lang="en-US" dirty="0" err="1"/>
              <a:t>haemorrhage</a:t>
            </a:r>
            <a:r>
              <a:rPr lang="en-US" dirty="0"/>
              <a:t>, burns, dehydration</a:t>
            </a:r>
          </a:p>
          <a:p>
            <a:r>
              <a:rPr lang="en-US" b="1" dirty="0"/>
              <a:t>Respiratory</a:t>
            </a:r>
            <a:r>
              <a:rPr lang="en-US" dirty="0"/>
              <a:t> – Massive aspiration, atelectasis</a:t>
            </a:r>
          </a:p>
          <a:p>
            <a:r>
              <a:rPr lang="en-US" b="1" dirty="0"/>
              <a:t>Immune</a:t>
            </a:r>
            <a:r>
              <a:rPr lang="en-US" dirty="0"/>
              <a:t> – Anaphylaxis</a:t>
            </a:r>
          </a:p>
          <a:p>
            <a:r>
              <a:rPr lang="en-US" b="1" dirty="0"/>
              <a:t>Obstetric </a:t>
            </a:r>
            <a:r>
              <a:rPr lang="en-US" dirty="0"/>
              <a:t>– </a:t>
            </a:r>
            <a:r>
              <a:rPr lang="en-US" dirty="0" err="1"/>
              <a:t>haemorrhage</a:t>
            </a:r>
            <a:endParaRPr lang="en-US" dirty="0"/>
          </a:p>
          <a:p>
            <a:r>
              <a:rPr lang="en-US" b="1" dirty="0"/>
              <a:t>Toxicological </a:t>
            </a:r>
            <a:r>
              <a:rPr lang="en-US" dirty="0"/>
              <a:t>– intoxications, sympathomimetic use, cholinergic crisis, alcohol withdrawal, serotonin syndrome</a:t>
            </a:r>
          </a:p>
          <a:p>
            <a:endParaRPr 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2576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244B1-6D08-4C18-8211-23AB36DFD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GOAL DIRECTED THERAPY (EGDT)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31DFB-BD60-4D05-B2C9-B7C3876BA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 based on a landmark study by Rivers et al in 2001</a:t>
            </a:r>
          </a:p>
          <a:p>
            <a:r>
              <a:rPr lang="en-US" dirty="0"/>
              <a:t>Identified a 16% mortality reduction with early aggressive treatment bundle – fluids, inotropes, achieving </a:t>
            </a:r>
            <a:r>
              <a:rPr lang="en-US" dirty="0" err="1"/>
              <a:t>haemodynamic</a:t>
            </a:r>
            <a:r>
              <a:rPr lang="en-US" dirty="0"/>
              <a:t> goals and blood</a:t>
            </a:r>
          </a:p>
          <a:p>
            <a:r>
              <a:rPr lang="en-US" dirty="0"/>
              <a:t>3 recent multicenter trials failed to validate those results </a:t>
            </a:r>
          </a:p>
          <a:p>
            <a:r>
              <a:rPr lang="en-US" dirty="0"/>
              <a:t>EGDT no longer recommended, but early </a:t>
            </a:r>
            <a:r>
              <a:rPr lang="en-US" dirty="0" err="1"/>
              <a:t>agrgressive</a:t>
            </a:r>
            <a:r>
              <a:rPr lang="en-US" dirty="0"/>
              <a:t> treatment of sepsis is still recommended and does improve outcomes.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93198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4B415-C2ED-49FD-8460-F54FC4BE1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SPECTRUM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93CEB-2624-48B7-829D-70363B865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Ravaging, aggressive and rapidly progressive clinical course sometimes fatal within hours of onset.</a:t>
            </a:r>
          </a:p>
          <a:p>
            <a:r>
              <a:rPr lang="en-US" dirty="0"/>
              <a:t>Crumbling, smoldering and eventual sudden decompensation 24-72 hours later</a:t>
            </a:r>
          </a:p>
          <a:p>
            <a:endParaRPr lang="en-US" dirty="0"/>
          </a:p>
          <a:p>
            <a:r>
              <a:rPr lang="en-US" dirty="0"/>
              <a:t>Swift, effective management asap is vital to improving outcomes regardless of course.</a:t>
            </a:r>
          </a:p>
          <a:p>
            <a:endParaRPr lang="en-US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62362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1899-510E-4352-A7C7-074E142A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TREAT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93E-ADA8-4F4E-88D1-461763B61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Recognize as early as possible</a:t>
            </a:r>
          </a:p>
          <a:p>
            <a:r>
              <a:rPr lang="en-US" dirty="0"/>
              <a:t>Broad spectrum antibiotics</a:t>
            </a:r>
          </a:p>
          <a:p>
            <a:r>
              <a:rPr lang="en-US" dirty="0"/>
              <a:t>Support/Maintain perfusion of vital organs (MAP)</a:t>
            </a:r>
          </a:p>
          <a:p>
            <a:r>
              <a:rPr lang="en-US" dirty="0"/>
              <a:t>Source control – surgical/medical treatment</a:t>
            </a:r>
          </a:p>
          <a:p>
            <a:r>
              <a:rPr lang="en-US" dirty="0"/>
              <a:t>Prevent or treat complications</a:t>
            </a:r>
          </a:p>
          <a:p>
            <a:endParaRPr 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00860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6150D-96A9-490A-BDDF-7EF4C6AE5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Pre-Hospital 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9ACB7-DF43-4EE1-819F-7AF014887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Excellent opportunity to recognize and intervene early!</a:t>
            </a:r>
          </a:p>
          <a:p>
            <a:r>
              <a:rPr lang="en-US" dirty="0"/>
              <a:t>Pre-hospital judicious IV fluid bolus: Not shown to reduce mortality but does reduce hospital LOS.</a:t>
            </a:r>
          </a:p>
          <a:p>
            <a:r>
              <a:rPr lang="en-US" dirty="0"/>
              <a:t>Pre-hospital oxygen to hypoxic patients improves outcomes</a:t>
            </a:r>
          </a:p>
          <a:p>
            <a:r>
              <a:rPr lang="en-US" dirty="0"/>
              <a:t>Pre-hospital IV access saves precious time</a:t>
            </a:r>
          </a:p>
          <a:p>
            <a:r>
              <a:rPr lang="en-US" dirty="0"/>
              <a:t>Vital signs and airway support to AMS patients saves lives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81322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613D6-91AC-427A-BA63-8CD162856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index of suspicion for sepsis - history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6DD6F-4BEE-4557-B01F-17D300E9F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comorbidities</a:t>
            </a:r>
          </a:p>
          <a:p>
            <a:r>
              <a:rPr lang="en-US" dirty="0"/>
              <a:t>Recent antibiotic use/hospital admission</a:t>
            </a:r>
          </a:p>
          <a:p>
            <a:r>
              <a:rPr lang="en-US" dirty="0"/>
              <a:t>Recent surgery</a:t>
            </a:r>
          </a:p>
          <a:p>
            <a:r>
              <a:rPr lang="en-US" dirty="0"/>
              <a:t>Recent steroid use</a:t>
            </a:r>
          </a:p>
          <a:p>
            <a:r>
              <a:rPr lang="en-US" dirty="0"/>
              <a:t>Known immunocompromise (</a:t>
            </a:r>
            <a:r>
              <a:rPr lang="en-US" dirty="0" err="1"/>
              <a:t>e.g</a:t>
            </a:r>
            <a:r>
              <a:rPr lang="en-US" dirty="0"/>
              <a:t> HIV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Long term residential/nursing home care</a:t>
            </a:r>
          </a:p>
          <a:p>
            <a:r>
              <a:rPr lang="en-US" dirty="0"/>
              <a:t>IVDUs</a:t>
            </a:r>
          </a:p>
          <a:p>
            <a:r>
              <a:rPr lang="en-US" dirty="0"/>
              <a:t>Allergies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87556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EEC59-240C-43B4-8E3E-303BD941C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– high index of suspicion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65953-BAFF-4637-BC5F-79423CB70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Altered mental state +/- hypotension</a:t>
            </a:r>
          </a:p>
          <a:p>
            <a:r>
              <a:rPr lang="en-US" dirty="0"/>
              <a:t>Any obvious focus of infection (Head, CNS, Chest, Abdo, GIT, skin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Indwelling catheters or other devices</a:t>
            </a:r>
          </a:p>
          <a:p>
            <a:r>
              <a:rPr lang="en-US" dirty="0"/>
              <a:t>Mottling, pallor, dusky</a:t>
            </a:r>
          </a:p>
          <a:p>
            <a:r>
              <a:rPr lang="en-US" dirty="0"/>
              <a:t>Fever or hypothermia </a:t>
            </a:r>
          </a:p>
          <a:p>
            <a:r>
              <a:rPr lang="en-US" dirty="0"/>
              <a:t>Frequent reassessment is KEY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872733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E8F07-E100-4270-9697-41AE7B846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control “as rapidly as possible”..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A4C24-FBC5-441C-8F3A-F64DA7B56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Missing an occult infection in a critically ill patient can have lethal consequences</a:t>
            </a:r>
          </a:p>
          <a:p>
            <a:r>
              <a:rPr lang="en-US" dirty="0"/>
              <a:t>Diagnostic accuracy for identifying infectious source can be as low as 60%!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48617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C7215-4036-4118-86FF-A7999D5C7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hypotension is present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E6092-BBB5-4F39-93B9-3888992F1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 for tissue hypoperfusion including oliguria and lactate level</a:t>
            </a:r>
          </a:p>
          <a:p>
            <a:r>
              <a:rPr lang="en-US" dirty="0"/>
              <a:t>Evaluate cardiac output/Shock index (POCUS)</a:t>
            </a:r>
          </a:p>
          <a:p>
            <a:pPr lvl="1"/>
            <a:r>
              <a:rPr lang="en-US" dirty="0"/>
              <a:t>If CoP normal or high -&gt; distributive shock: </a:t>
            </a:r>
          </a:p>
          <a:p>
            <a:pPr lvl="2"/>
            <a:r>
              <a:rPr lang="en-US" dirty="0"/>
              <a:t>If other indicators of sepsis / absence of alternative cause -&gt; diagnose sepsis</a:t>
            </a:r>
          </a:p>
          <a:p>
            <a:pPr lvl="2"/>
            <a:endParaRPr lang="en-US" dirty="0"/>
          </a:p>
          <a:p>
            <a:r>
              <a:rPr lang="en-US" dirty="0"/>
              <a:t>Evaluate fluid volume status – clinical, POCUS, arterial wave-forms</a:t>
            </a:r>
          </a:p>
          <a:p>
            <a:endParaRPr 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650939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60C60-F318-43EE-97CA-3B53ED4B2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Lactate, lactic acidosis and lactate clearance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37DB7-8249-42D8-82B2-C5DAD2FAC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Anaerobic glycolysis</a:t>
            </a:r>
          </a:p>
          <a:p>
            <a:r>
              <a:rPr lang="en-US" dirty="0"/>
              <a:t>Liver eliminates half of daily production, kidneys 30%</a:t>
            </a:r>
          </a:p>
          <a:p>
            <a:r>
              <a:rPr lang="en-US" dirty="0"/>
              <a:t>Accumulation </a:t>
            </a:r>
            <a:r>
              <a:rPr lang="en-US" dirty="0">
                <a:sym typeface="Wingdings" panose="05000000000000000000" pitchFamily="2" charset="2"/>
              </a:rPr>
              <a:t> lactic acidosis</a:t>
            </a:r>
          </a:p>
          <a:p>
            <a:r>
              <a:rPr lang="en-US" dirty="0">
                <a:sym typeface="Wingdings" panose="05000000000000000000" pitchFamily="2" charset="2"/>
              </a:rPr>
              <a:t>Normal range 1-1.8 mmol/L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Heart actually uses lactate for ATP production!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16553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C591-0AC6-4501-AF79-1E14CC573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Lactic acidosis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5EB5D-E812-4213-A56A-A86146907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Excess production or inadequate elimination (metabolism) of lactate</a:t>
            </a:r>
          </a:p>
          <a:p>
            <a:r>
              <a:rPr lang="en-US" dirty="0"/>
              <a:t>Skin and muscles, RBCs, brain, gut. </a:t>
            </a:r>
          </a:p>
          <a:p>
            <a:r>
              <a:rPr lang="en-US" dirty="0"/>
              <a:t>Placenta</a:t>
            </a:r>
          </a:p>
          <a:p>
            <a:r>
              <a:rPr lang="en-US" dirty="0"/>
              <a:t>Heavy exercise (stress) – muscles cause lactic acidosis and liver and kidneys will clear it promptly – normal levels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590764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B6233-87FC-40BE-A11D-BCF314D33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Lactic acidosis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14989-F49C-49F5-B952-55FFA1AB7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 A – inadequate oxygen delivery (demand-supply mismatch)</a:t>
            </a:r>
          </a:p>
          <a:p>
            <a:r>
              <a:rPr lang="en-US" dirty="0"/>
              <a:t>Type B – No evidence of inadequate tissue oxygen delivery</a:t>
            </a:r>
          </a:p>
          <a:p>
            <a:pPr lvl="1"/>
            <a:r>
              <a:rPr lang="en-US" dirty="0"/>
              <a:t>B1 – underlying diseases (LUKES, TIPS, FAILURES)</a:t>
            </a:r>
          </a:p>
          <a:p>
            <a:pPr lvl="1"/>
            <a:r>
              <a:rPr lang="en-US" dirty="0"/>
              <a:t>B2 – toxins and drugs</a:t>
            </a:r>
          </a:p>
          <a:p>
            <a:pPr lvl="1"/>
            <a:r>
              <a:rPr lang="en-US" dirty="0"/>
              <a:t>B3 – inborn errors of metabolism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91424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B4B38-51F2-46FE-BA98-5A6D34792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Lactic acidosis in sepsis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9A060-325C-4B00-A8B3-FABA924BE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Catecholamines</a:t>
            </a:r>
          </a:p>
          <a:p>
            <a:r>
              <a:rPr lang="en-US" dirty="0"/>
              <a:t>Circulatory failure</a:t>
            </a:r>
          </a:p>
          <a:p>
            <a:r>
              <a:rPr lang="en-US" dirty="0"/>
              <a:t>Cytopathic hypoxia – widespread microvascular shunting and mitochondrial failure</a:t>
            </a:r>
          </a:p>
          <a:p>
            <a:r>
              <a:rPr lang="en-US" dirty="0"/>
              <a:t>Inhibition of pyruvate dehydrogenase by bacterial toxins</a:t>
            </a:r>
          </a:p>
          <a:p>
            <a:r>
              <a:rPr lang="en-US" dirty="0"/>
              <a:t>Co-existent liver and kidney failure</a:t>
            </a:r>
          </a:p>
          <a:p>
            <a:pPr marL="457200" lvl="1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00654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7A1E5-C713-4BF1-9773-C2F0A8A27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Lactate levels and lactate clearance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1331E-2A3B-4A8C-8E3D-2A8FA4859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Levels proportional to mortality</a:t>
            </a:r>
          </a:p>
          <a:p>
            <a:r>
              <a:rPr lang="en-US" dirty="0"/>
              <a:t>&gt;4 </a:t>
            </a:r>
            <a:r>
              <a:rPr lang="en-US" dirty="0">
                <a:sym typeface="Wingdings" panose="05000000000000000000" pitchFamily="2" charset="2"/>
              </a:rPr>
              <a:t> poor outcome (except in seizures, salbutamol toxicity)</a:t>
            </a:r>
          </a:p>
          <a:p>
            <a:r>
              <a:rPr lang="en-US" dirty="0">
                <a:sym typeface="Wingdings" panose="05000000000000000000" pitchFamily="2" charset="2"/>
              </a:rPr>
              <a:t>Lactate clearance non-inferior to ScVO2 monitoring</a:t>
            </a:r>
          </a:p>
          <a:p>
            <a:r>
              <a:rPr lang="en-US" dirty="0">
                <a:sym typeface="Wingdings" panose="05000000000000000000" pitchFamily="2" charset="2"/>
              </a:rPr>
              <a:t>Poor lactate clearance prognostically bad in trauma </a:t>
            </a:r>
          </a:p>
          <a:p>
            <a:r>
              <a:rPr lang="en-US" dirty="0">
                <a:sym typeface="Wingdings" panose="05000000000000000000" pitchFamily="2" charset="2"/>
              </a:rPr>
              <a:t>Lactate is the best means to screen for “occult sepsis”.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324749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7495C-F33C-4429-8BE1-1FAB0187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– labs, imaging, bedside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9C81B-515E-4B4B-9EB7-898007F9F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Aim is</a:t>
            </a:r>
          </a:p>
          <a:p>
            <a:pPr lvl="1"/>
            <a:r>
              <a:rPr lang="en-US" dirty="0"/>
              <a:t>Diagnose sepsis</a:t>
            </a:r>
          </a:p>
          <a:p>
            <a:pPr lvl="1"/>
            <a:r>
              <a:rPr lang="en-US" dirty="0"/>
              <a:t>Look for organ dysfunction (Kidneys, liver)</a:t>
            </a:r>
          </a:p>
          <a:p>
            <a:pPr lvl="1"/>
            <a:r>
              <a:rPr lang="en-US" dirty="0"/>
              <a:t>Identify source of infection</a:t>
            </a:r>
          </a:p>
          <a:p>
            <a:pPr lvl="1"/>
            <a:r>
              <a:rPr lang="en-US" dirty="0"/>
              <a:t>Look for complications (dehydration, electrolyte imbalances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Evaluate Acid Base status</a:t>
            </a:r>
          </a:p>
          <a:p>
            <a:pPr lvl="1"/>
            <a:r>
              <a:rPr lang="en-US" dirty="0"/>
              <a:t>Evidence of tissue hypoperfusion – lactate</a:t>
            </a:r>
          </a:p>
          <a:p>
            <a:pPr lvl="2"/>
            <a:r>
              <a:rPr lang="en-US" dirty="0"/>
              <a:t>Lactate clearance targets</a:t>
            </a:r>
          </a:p>
          <a:p>
            <a:pPr lvl="1"/>
            <a:r>
              <a:rPr lang="en-US" dirty="0"/>
              <a:t>Look for coagulopathy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227775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89541-D76E-432A-95DA-CD535716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 resuscitation targets (EGDT targets)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CA762-9CF9-4552-AF2A-15BE2095E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CVP 8-12 mmHg</a:t>
            </a:r>
          </a:p>
          <a:p>
            <a:r>
              <a:rPr lang="en-US" dirty="0"/>
              <a:t>MAP &gt; 65</a:t>
            </a:r>
          </a:p>
          <a:p>
            <a:r>
              <a:rPr lang="en-US" dirty="0"/>
              <a:t>Urine output &gt;0.5ml/Kg/</a:t>
            </a:r>
            <a:r>
              <a:rPr lang="en-US" dirty="0" err="1"/>
              <a:t>Hr</a:t>
            </a:r>
            <a:endParaRPr lang="en-US" dirty="0"/>
          </a:p>
          <a:p>
            <a:r>
              <a:rPr lang="en-US" dirty="0"/>
              <a:t>CVO2 (central venous oxygen saturations)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65322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435A8-93B5-4D3C-A6E9-F52845FBF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FAAC1-9A08-44BB-B1C8-5466067DF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 (first 3 hours)</a:t>
            </a:r>
          </a:p>
          <a:p>
            <a:pPr lvl="1"/>
            <a:r>
              <a:rPr lang="en-US" dirty="0"/>
              <a:t>Lactate measure</a:t>
            </a:r>
          </a:p>
          <a:p>
            <a:pPr lvl="1"/>
            <a:r>
              <a:rPr lang="en-US" dirty="0"/>
              <a:t>2 sets of IV blood cultures</a:t>
            </a:r>
          </a:p>
          <a:p>
            <a:pPr lvl="2"/>
            <a:r>
              <a:rPr lang="en-US" dirty="0"/>
              <a:t>Guidelines do allow for IV Abx to be administered without cultures where cultures cannot be obtained rapidly</a:t>
            </a:r>
          </a:p>
          <a:p>
            <a:pPr lvl="1"/>
            <a:r>
              <a:rPr lang="en-US" dirty="0"/>
              <a:t>IV Abx (within 1</a:t>
            </a:r>
            <a:r>
              <a:rPr lang="en-US" baseline="30000" dirty="0"/>
              <a:t>st</a:t>
            </a:r>
            <a:r>
              <a:rPr lang="en-US" dirty="0"/>
              <a:t> hour)</a:t>
            </a:r>
          </a:p>
          <a:p>
            <a:pPr lvl="1"/>
            <a:r>
              <a:rPr lang="en-US" dirty="0"/>
              <a:t>Isotonic fluid challenge 30ml/kg if hypotension or lactate &gt;4 (fluid status guided)</a:t>
            </a:r>
          </a:p>
          <a:p>
            <a:pPr lvl="1"/>
            <a:r>
              <a:rPr lang="en-US" dirty="0"/>
              <a:t>Other source control measures initiated </a:t>
            </a:r>
            <a:r>
              <a:rPr lang="en-US" dirty="0" err="1"/>
              <a:t>e.g</a:t>
            </a:r>
            <a:r>
              <a:rPr lang="en-US" dirty="0"/>
              <a:t> change indwelling catheters, arrange surgical debridement/drainage/intervention/decompression</a:t>
            </a:r>
          </a:p>
          <a:p>
            <a:pPr lvl="1"/>
            <a:r>
              <a:rPr lang="en-US" dirty="0"/>
              <a:t>Trendelenburg position? Anyone uses it?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959091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D967F3CD-B7D5-4CD4-B546-13C8A8F612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0867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F9528C64-B611-4A0E-AED3-355EAA4E2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5235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9479A80B-8CA9-4EA1-9408-D2A7B0466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7853" y="0"/>
            <a:ext cx="10256294" cy="6858000"/>
          </a:xfrm>
          <a:custGeom>
            <a:avLst/>
            <a:gdLst>
              <a:gd name="connsiteX0" fmla="*/ 1910015 w 10256294"/>
              <a:gd name="connsiteY0" fmla="*/ 0 h 6858000"/>
              <a:gd name="connsiteX1" fmla="*/ 1691450 w 10256294"/>
              <a:gd name="connsiteY1" fmla="*/ 0 h 6858000"/>
              <a:gd name="connsiteX2" fmla="*/ 1668394 w 10256294"/>
              <a:gd name="connsiteY2" fmla="*/ 14997 h 6858000"/>
              <a:gd name="connsiteX3" fmla="*/ 0 w 10256294"/>
              <a:gd name="connsiteY3" fmla="*/ 3621656 h 6858000"/>
              <a:gd name="connsiteX4" fmla="*/ 1953374 w 10256294"/>
              <a:gd name="connsiteY4" fmla="*/ 6374814 h 6858000"/>
              <a:gd name="connsiteX5" fmla="*/ 2491804 w 10256294"/>
              <a:gd name="connsiteY5" fmla="*/ 6780599 h 6858000"/>
              <a:gd name="connsiteX6" fmla="*/ 2608271 w 10256294"/>
              <a:gd name="connsiteY6" fmla="*/ 6858000 h 6858000"/>
              <a:gd name="connsiteX7" fmla="*/ 2864721 w 10256294"/>
              <a:gd name="connsiteY7" fmla="*/ 6858000 h 6858000"/>
              <a:gd name="connsiteX8" fmla="*/ 2743439 w 10256294"/>
              <a:gd name="connsiteY8" fmla="*/ 6780599 h 6858000"/>
              <a:gd name="connsiteX9" fmla="*/ 2182760 w 10256294"/>
              <a:gd name="connsiteY9" fmla="*/ 6374814 h 6858000"/>
              <a:gd name="connsiteX10" fmla="*/ 148672 w 10256294"/>
              <a:gd name="connsiteY10" fmla="*/ 3621656 h 6858000"/>
              <a:gd name="connsiteX11" fmla="*/ 1886006 w 10256294"/>
              <a:gd name="connsiteY11" fmla="*/ 14997 h 6858000"/>
              <a:gd name="connsiteX12" fmla="*/ 8564844 w 10256294"/>
              <a:gd name="connsiteY12" fmla="*/ 0 h 6858000"/>
              <a:gd name="connsiteX13" fmla="*/ 8346278 w 10256294"/>
              <a:gd name="connsiteY13" fmla="*/ 0 h 6858000"/>
              <a:gd name="connsiteX14" fmla="*/ 8370288 w 10256294"/>
              <a:gd name="connsiteY14" fmla="*/ 14997 h 6858000"/>
              <a:gd name="connsiteX15" fmla="*/ 10107622 w 10256294"/>
              <a:gd name="connsiteY15" fmla="*/ 3621656 h 6858000"/>
              <a:gd name="connsiteX16" fmla="*/ 8073532 w 10256294"/>
              <a:gd name="connsiteY16" fmla="*/ 6374814 h 6858000"/>
              <a:gd name="connsiteX17" fmla="*/ 7512854 w 10256294"/>
              <a:gd name="connsiteY17" fmla="*/ 6780599 h 6858000"/>
              <a:gd name="connsiteX18" fmla="*/ 7391575 w 10256294"/>
              <a:gd name="connsiteY18" fmla="*/ 6858000 h 6858000"/>
              <a:gd name="connsiteX19" fmla="*/ 7648023 w 10256294"/>
              <a:gd name="connsiteY19" fmla="*/ 6858000 h 6858000"/>
              <a:gd name="connsiteX20" fmla="*/ 7764490 w 10256294"/>
              <a:gd name="connsiteY20" fmla="*/ 6780599 h 6858000"/>
              <a:gd name="connsiteX21" fmla="*/ 8302920 w 10256294"/>
              <a:gd name="connsiteY21" fmla="*/ 6374814 h 6858000"/>
              <a:gd name="connsiteX22" fmla="*/ 10256294 w 10256294"/>
              <a:gd name="connsiteY22" fmla="*/ 3621656 h 6858000"/>
              <a:gd name="connsiteX23" fmla="*/ 8587900 w 10256294"/>
              <a:gd name="connsiteY23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256294" h="6858000">
                <a:moveTo>
                  <a:pt x="1910015" y="0"/>
                </a:moveTo>
                <a:lnTo>
                  <a:pt x="1691450" y="0"/>
                </a:lnTo>
                <a:lnTo>
                  <a:pt x="1668394" y="14997"/>
                </a:lnTo>
                <a:cubicBezTo>
                  <a:pt x="597925" y="754641"/>
                  <a:pt x="0" y="2093192"/>
                  <a:pt x="0" y="3621656"/>
                </a:cubicBezTo>
                <a:cubicBezTo>
                  <a:pt x="0" y="4969131"/>
                  <a:pt x="967880" y="5602839"/>
                  <a:pt x="1953374" y="6374814"/>
                </a:cubicBezTo>
                <a:cubicBezTo>
                  <a:pt x="2132836" y="6515397"/>
                  <a:pt x="2310657" y="6653108"/>
                  <a:pt x="2491804" y="6780599"/>
                </a:cubicBezTo>
                <a:lnTo>
                  <a:pt x="2608271" y="6858000"/>
                </a:lnTo>
                <a:lnTo>
                  <a:pt x="2864721" y="6858000"/>
                </a:lnTo>
                <a:lnTo>
                  <a:pt x="2743439" y="6780599"/>
                </a:lnTo>
                <a:cubicBezTo>
                  <a:pt x="2554808" y="6653108"/>
                  <a:pt x="2369639" y="6515397"/>
                  <a:pt x="2182760" y="6374814"/>
                </a:cubicBezTo>
                <a:cubicBezTo>
                  <a:pt x="1156547" y="5602839"/>
                  <a:pt x="148672" y="4969131"/>
                  <a:pt x="148672" y="3621656"/>
                </a:cubicBezTo>
                <a:cubicBezTo>
                  <a:pt x="148672" y="2093192"/>
                  <a:pt x="771304" y="754641"/>
                  <a:pt x="1886006" y="14997"/>
                </a:cubicBezTo>
                <a:close/>
                <a:moveTo>
                  <a:pt x="8564844" y="0"/>
                </a:moveTo>
                <a:lnTo>
                  <a:pt x="8346278" y="0"/>
                </a:lnTo>
                <a:lnTo>
                  <a:pt x="8370288" y="14997"/>
                </a:lnTo>
                <a:cubicBezTo>
                  <a:pt x="9484990" y="754641"/>
                  <a:pt x="10107622" y="2093192"/>
                  <a:pt x="10107622" y="3621656"/>
                </a:cubicBezTo>
                <a:cubicBezTo>
                  <a:pt x="10107622" y="4969131"/>
                  <a:pt x="9099748" y="5602839"/>
                  <a:pt x="8073532" y="6374814"/>
                </a:cubicBezTo>
                <a:cubicBezTo>
                  <a:pt x="7886654" y="6515397"/>
                  <a:pt x="7701485" y="6653108"/>
                  <a:pt x="7512854" y="6780599"/>
                </a:cubicBezTo>
                <a:lnTo>
                  <a:pt x="7391575" y="6858000"/>
                </a:lnTo>
                <a:lnTo>
                  <a:pt x="7648023" y="6858000"/>
                </a:lnTo>
                <a:lnTo>
                  <a:pt x="7764490" y="6780599"/>
                </a:lnTo>
                <a:cubicBezTo>
                  <a:pt x="7945636" y="6653108"/>
                  <a:pt x="8123457" y="6515397"/>
                  <a:pt x="8302920" y="6374814"/>
                </a:cubicBezTo>
                <a:cubicBezTo>
                  <a:pt x="9288414" y="5602839"/>
                  <a:pt x="10256294" y="4969131"/>
                  <a:pt x="10256294" y="3621656"/>
                </a:cubicBezTo>
                <a:cubicBezTo>
                  <a:pt x="10256294" y="2093192"/>
                  <a:pt x="9658369" y="754641"/>
                  <a:pt x="8587900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Preparation and test of 45° Trendelenburg position before start of RALP |  Download Scientific Diagram">
            <a:extLst>
              <a:ext uri="{FF2B5EF4-FFF2-40B4-BE49-F238E27FC236}">
                <a16:creationId xmlns:a16="http://schemas.microsoft.com/office/drawing/2014/main" id="{818203E2-8A0C-4603-A99F-94193E57B8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70" r="1" b="6364"/>
          <a:stretch/>
        </p:blipFill>
        <p:spPr bwMode="auto">
          <a:xfrm>
            <a:off x="967853" y="10"/>
            <a:ext cx="10256294" cy="6857990"/>
          </a:xfrm>
          <a:custGeom>
            <a:avLst/>
            <a:gdLst/>
            <a:ahLst/>
            <a:cxnLst/>
            <a:rect l="l" t="t" r="r" b="b"/>
            <a:pathLst>
              <a:path w="10256294" h="6858000">
                <a:moveTo>
                  <a:pt x="1691450" y="0"/>
                </a:moveTo>
                <a:lnTo>
                  <a:pt x="4470259" y="0"/>
                </a:lnTo>
                <a:lnTo>
                  <a:pt x="4542814" y="0"/>
                </a:lnTo>
                <a:lnTo>
                  <a:pt x="5713480" y="0"/>
                </a:lnTo>
                <a:lnTo>
                  <a:pt x="5786036" y="0"/>
                </a:lnTo>
                <a:lnTo>
                  <a:pt x="8564844" y="0"/>
                </a:lnTo>
                <a:lnTo>
                  <a:pt x="8587900" y="14997"/>
                </a:lnTo>
                <a:cubicBezTo>
                  <a:pt x="9658369" y="754641"/>
                  <a:pt x="10256294" y="2093192"/>
                  <a:pt x="10256294" y="3621656"/>
                </a:cubicBezTo>
                <a:cubicBezTo>
                  <a:pt x="10256294" y="4969131"/>
                  <a:pt x="9288413" y="5602839"/>
                  <a:pt x="8302921" y="6374814"/>
                </a:cubicBezTo>
                <a:cubicBezTo>
                  <a:pt x="8123457" y="6515397"/>
                  <a:pt x="7945637" y="6653108"/>
                  <a:pt x="7764491" y="6780599"/>
                </a:cubicBezTo>
                <a:lnTo>
                  <a:pt x="7648023" y="6858000"/>
                </a:lnTo>
                <a:lnTo>
                  <a:pt x="5786036" y="6858000"/>
                </a:lnTo>
                <a:lnTo>
                  <a:pt x="5713480" y="6858000"/>
                </a:lnTo>
                <a:lnTo>
                  <a:pt x="4542814" y="6858000"/>
                </a:lnTo>
                <a:lnTo>
                  <a:pt x="4470259" y="6858000"/>
                </a:lnTo>
                <a:lnTo>
                  <a:pt x="2608272" y="6858000"/>
                </a:lnTo>
                <a:lnTo>
                  <a:pt x="2491804" y="6780599"/>
                </a:lnTo>
                <a:cubicBezTo>
                  <a:pt x="2310658" y="6653108"/>
                  <a:pt x="2132837" y="6515397"/>
                  <a:pt x="1953374" y="6374814"/>
                </a:cubicBezTo>
                <a:cubicBezTo>
                  <a:pt x="967880" y="5602839"/>
                  <a:pt x="0" y="4969131"/>
                  <a:pt x="0" y="3621656"/>
                </a:cubicBezTo>
                <a:cubicBezTo>
                  <a:pt x="0" y="2093192"/>
                  <a:pt x="597925" y="754641"/>
                  <a:pt x="1668394" y="1499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7827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BC17-00E1-43A3-8E20-F53AE036C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Surviving sepsis campaign targets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97361-EBC6-4155-99CA-612C8FBA8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3 hours</a:t>
            </a:r>
          </a:p>
          <a:p>
            <a:pPr lvl="1"/>
            <a:r>
              <a:rPr lang="en-US" dirty="0" err="1"/>
              <a:t>Mearure</a:t>
            </a:r>
            <a:r>
              <a:rPr lang="en-US" dirty="0"/>
              <a:t> lactate</a:t>
            </a:r>
          </a:p>
          <a:p>
            <a:pPr lvl="1"/>
            <a:r>
              <a:rPr lang="en-US" dirty="0"/>
              <a:t>Obtain cultures</a:t>
            </a:r>
          </a:p>
          <a:p>
            <a:pPr lvl="1"/>
            <a:r>
              <a:rPr lang="en-US" dirty="0"/>
              <a:t>Broad spectrum antibiotics</a:t>
            </a:r>
          </a:p>
          <a:p>
            <a:pPr lvl="1"/>
            <a:r>
              <a:rPr lang="en-US" dirty="0"/>
              <a:t>30ml/Kg fluid for hypotension or lactate 4 mmol/L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To be completed within 6 hours of arrival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Vasopressors to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maintain MAP &gt; 65 mmHg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Remeasure lactate (if was elevated)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If hypotension/hypoperfusion persists – reassess and document volume status via repeat focused exam/POCUS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294717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EAEE08D-A745-4391-9073-9E99767E0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4539" y="266074"/>
            <a:ext cx="7489662" cy="625218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E862DF0-097D-4BBD-A1A1-35B522C5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59414" y="339746"/>
            <a:ext cx="7203799" cy="6030364"/>
          </a:xfrm>
          <a:custGeom>
            <a:avLst/>
            <a:gdLst>
              <a:gd name="connsiteX0" fmla="*/ 4090459 w 7203799"/>
              <a:gd name="connsiteY0" fmla="*/ 146611 h 6030364"/>
              <a:gd name="connsiteX1" fmla="*/ 2634463 w 7203799"/>
              <a:gd name="connsiteY1" fmla="*/ 392518 h 6030364"/>
              <a:gd name="connsiteX2" fmla="*/ 1340972 w 7203799"/>
              <a:gd name="connsiteY2" fmla="*/ 1068045 h 6030364"/>
              <a:gd name="connsiteX3" fmla="*/ 446301 w 7203799"/>
              <a:gd name="connsiteY3" fmla="*/ 2042135 h 6030364"/>
              <a:gd name="connsiteX4" fmla="*/ 121886 w 7203799"/>
              <a:gd name="connsiteY4" fmla="*/ 3175764 h 6030364"/>
              <a:gd name="connsiteX5" fmla="*/ 658808 w 7203799"/>
              <a:gd name="connsiteY5" fmla="*/ 4228382 h 6030364"/>
              <a:gd name="connsiteX6" fmla="*/ 929352 w 7203799"/>
              <a:gd name="connsiteY6" fmla="*/ 4562487 h 6030364"/>
              <a:gd name="connsiteX7" fmla="*/ 3467971 w 7203799"/>
              <a:gd name="connsiteY7" fmla="*/ 5868460 h 6030364"/>
              <a:gd name="connsiteX8" fmla="*/ 5395115 w 7203799"/>
              <a:gd name="connsiteY8" fmla="*/ 5065016 h 6030364"/>
              <a:gd name="connsiteX9" fmla="*/ 5629645 w 7203799"/>
              <a:gd name="connsiteY9" fmla="*/ 4905476 h 6030364"/>
              <a:gd name="connsiteX10" fmla="*/ 6696345 w 7203799"/>
              <a:gd name="connsiteY10" fmla="*/ 4071455 h 6030364"/>
              <a:gd name="connsiteX11" fmla="*/ 7056622 w 7203799"/>
              <a:gd name="connsiteY11" fmla="*/ 3175764 h 6030364"/>
              <a:gd name="connsiteX12" fmla="*/ 6247816 w 7203799"/>
              <a:gd name="connsiteY12" fmla="*/ 991737 h 6030364"/>
              <a:gd name="connsiteX13" fmla="*/ 5337969 w 7203799"/>
              <a:gd name="connsiteY13" fmla="*/ 375142 h 6030364"/>
              <a:gd name="connsiteX14" fmla="*/ 4090459 w 7203799"/>
              <a:gd name="connsiteY14" fmla="*/ 146611 h 6030364"/>
              <a:gd name="connsiteX15" fmla="*/ 4122552 w 7203799"/>
              <a:gd name="connsiteY15" fmla="*/ 0 h 6030364"/>
              <a:gd name="connsiteX16" fmla="*/ 5418463 w 7203799"/>
              <a:gd name="connsiteY16" fmla="*/ 240852 h 6030364"/>
              <a:gd name="connsiteX17" fmla="*/ 6363612 w 7203799"/>
              <a:gd name="connsiteY17" fmla="*/ 890695 h 6030364"/>
              <a:gd name="connsiteX18" fmla="*/ 7203799 w 7203799"/>
              <a:gd name="connsiteY18" fmla="*/ 3192481 h 6030364"/>
              <a:gd name="connsiteX19" fmla="*/ 6829541 w 7203799"/>
              <a:gd name="connsiteY19" fmla="*/ 4136467 h 6030364"/>
              <a:gd name="connsiteX20" fmla="*/ 5721456 w 7203799"/>
              <a:gd name="connsiteY20" fmla="*/ 5015457 h 6030364"/>
              <a:gd name="connsiteX21" fmla="*/ 5477826 w 7203799"/>
              <a:gd name="connsiteY21" fmla="*/ 5183599 h 6030364"/>
              <a:gd name="connsiteX22" fmla="*/ 3475911 w 7203799"/>
              <a:gd name="connsiteY22" fmla="*/ 6030364 h 6030364"/>
              <a:gd name="connsiteX23" fmla="*/ 838794 w 7203799"/>
              <a:gd name="connsiteY23" fmla="*/ 4653974 h 6030364"/>
              <a:gd name="connsiteX24" fmla="*/ 557754 w 7203799"/>
              <a:gd name="connsiteY24" fmla="*/ 4301854 h 6030364"/>
              <a:gd name="connsiteX25" fmla="*/ 0 w 7203799"/>
              <a:gd name="connsiteY25" fmla="*/ 3192481 h 6030364"/>
              <a:gd name="connsiteX26" fmla="*/ 337002 w 7203799"/>
              <a:gd name="connsiteY26" fmla="*/ 1997729 h 6030364"/>
              <a:gd name="connsiteX27" fmla="*/ 1266386 w 7203799"/>
              <a:gd name="connsiteY27" fmla="*/ 971116 h 6030364"/>
              <a:gd name="connsiteX28" fmla="*/ 2610064 w 7203799"/>
              <a:gd name="connsiteY28" fmla="*/ 259166 h 6030364"/>
              <a:gd name="connsiteX29" fmla="*/ 4122552 w 7203799"/>
              <a:gd name="connsiteY29" fmla="*/ 0 h 60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203799" h="6030364">
                <a:moveTo>
                  <a:pt x="4090459" y="146611"/>
                </a:moveTo>
                <a:cubicBezTo>
                  <a:pt x="3606963" y="146611"/>
                  <a:pt x="3116919" y="229322"/>
                  <a:pt x="2634463" y="392518"/>
                </a:cubicBezTo>
                <a:cubicBezTo>
                  <a:pt x="2164657" y="551144"/>
                  <a:pt x="1717473" y="784767"/>
                  <a:pt x="1340972" y="1068045"/>
                </a:cubicBezTo>
                <a:cubicBezTo>
                  <a:pt x="957924" y="1356158"/>
                  <a:pt x="656874" y="1683987"/>
                  <a:pt x="446301" y="2042135"/>
                </a:cubicBezTo>
                <a:cubicBezTo>
                  <a:pt x="231114" y="2408251"/>
                  <a:pt x="121886" y="2789658"/>
                  <a:pt x="121886" y="3175764"/>
                </a:cubicBezTo>
                <a:cubicBezTo>
                  <a:pt x="121886" y="3564616"/>
                  <a:pt x="296147" y="3791707"/>
                  <a:pt x="658808" y="4228382"/>
                </a:cubicBezTo>
                <a:cubicBezTo>
                  <a:pt x="746310" y="4333697"/>
                  <a:pt x="836791" y="4442668"/>
                  <a:pt x="929352" y="4562487"/>
                </a:cubicBezTo>
                <a:cubicBezTo>
                  <a:pt x="1636666" y="5477909"/>
                  <a:pt x="2395913" y="5868460"/>
                  <a:pt x="3467971" y="5868460"/>
                </a:cubicBezTo>
                <a:cubicBezTo>
                  <a:pt x="4171563" y="5868460"/>
                  <a:pt x="4687799" y="5550298"/>
                  <a:pt x="5395115" y="5065016"/>
                </a:cubicBezTo>
                <a:cubicBezTo>
                  <a:pt x="5474133" y="5010792"/>
                  <a:pt x="5553154" y="4957219"/>
                  <a:pt x="5629645" y="4905476"/>
                </a:cubicBezTo>
                <a:cubicBezTo>
                  <a:pt x="6044240" y="4624684"/>
                  <a:pt x="6435769" y="4359438"/>
                  <a:pt x="6696345" y="4071455"/>
                </a:cubicBezTo>
                <a:cubicBezTo>
                  <a:pt x="6945459" y="3796151"/>
                  <a:pt x="7056622" y="3519931"/>
                  <a:pt x="7056622" y="3175764"/>
                </a:cubicBezTo>
                <a:cubicBezTo>
                  <a:pt x="7056622" y="2313128"/>
                  <a:pt x="6769413" y="1537514"/>
                  <a:pt x="6247816" y="991737"/>
                </a:cubicBezTo>
                <a:cubicBezTo>
                  <a:pt x="5992603" y="724794"/>
                  <a:pt x="5686492" y="517301"/>
                  <a:pt x="5337969" y="375142"/>
                </a:cubicBezTo>
                <a:cubicBezTo>
                  <a:pt x="4966082" y="223571"/>
                  <a:pt x="4546427" y="146611"/>
                  <a:pt x="4090459" y="146611"/>
                </a:cubicBezTo>
                <a:close/>
                <a:moveTo>
                  <a:pt x="4122552" y="0"/>
                </a:moveTo>
                <a:cubicBezTo>
                  <a:pt x="4596209" y="0"/>
                  <a:pt x="5032147" y="81110"/>
                  <a:pt x="5418463" y="240852"/>
                </a:cubicBezTo>
                <a:cubicBezTo>
                  <a:pt x="5780509" y="390677"/>
                  <a:pt x="6098496" y="609358"/>
                  <a:pt x="6363612" y="890695"/>
                </a:cubicBezTo>
                <a:cubicBezTo>
                  <a:pt x="6905445" y="1465899"/>
                  <a:pt x="7203799" y="2283333"/>
                  <a:pt x="7203799" y="3192481"/>
                </a:cubicBezTo>
                <a:cubicBezTo>
                  <a:pt x="7203799" y="3555204"/>
                  <a:pt x="7088321" y="3846319"/>
                  <a:pt x="6829541" y="4136467"/>
                </a:cubicBezTo>
                <a:cubicBezTo>
                  <a:pt x="6558859" y="4439977"/>
                  <a:pt x="6152137" y="4719524"/>
                  <a:pt x="5721456" y="5015457"/>
                </a:cubicBezTo>
                <a:cubicBezTo>
                  <a:pt x="5641997" y="5069990"/>
                  <a:pt x="5559911" y="5126451"/>
                  <a:pt x="5477826" y="5183599"/>
                </a:cubicBezTo>
                <a:cubicBezTo>
                  <a:pt x="4743067" y="5695047"/>
                  <a:pt x="4206801" y="6030364"/>
                  <a:pt x="3475911" y="6030364"/>
                </a:cubicBezTo>
                <a:cubicBezTo>
                  <a:pt x="2362258" y="6030364"/>
                  <a:pt x="1573553" y="5618755"/>
                  <a:pt x="838794" y="4653974"/>
                </a:cubicBezTo>
                <a:cubicBezTo>
                  <a:pt x="742641" y="4527696"/>
                  <a:pt x="648651" y="4412849"/>
                  <a:pt x="557754" y="4301854"/>
                </a:cubicBezTo>
                <a:cubicBezTo>
                  <a:pt x="181022" y="3841635"/>
                  <a:pt x="0" y="3602300"/>
                  <a:pt x="0" y="3192481"/>
                </a:cubicBezTo>
                <a:cubicBezTo>
                  <a:pt x="0" y="2785556"/>
                  <a:pt x="113467" y="2383584"/>
                  <a:pt x="337002" y="1997729"/>
                </a:cubicBezTo>
                <a:cubicBezTo>
                  <a:pt x="555744" y="1620270"/>
                  <a:pt x="868475" y="1274763"/>
                  <a:pt x="1266386" y="971116"/>
                </a:cubicBezTo>
                <a:cubicBezTo>
                  <a:pt x="1657494" y="672565"/>
                  <a:pt x="2122028" y="426344"/>
                  <a:pt x="2610064" y="259166"/>
                </a:cubicBezTo>
                <a:cubicBezTo>
                  <a:pt x="3111237" y="87171"/>
                  <a:pt x="3620296" y="0"/>
                  <a:pt x="4122552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C28073-A424-40BD-B2F9-BEF4FEE99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701" r="1" b="1"/>
          <a:stretch/>
        </p:blipFill>
        <p:spPr>
          <a:xfrm>
            <a:off x="2659414" y="339746"/>
            <a:ext cx="7203799" cy="6030364"/>
          </a:xfrm>
          <a:custGeom>
            <a:avLst/>
            <a:gdLst/>
            <a:ahLst/>
            <a:cxnLst/>
            <a:rect l="l" t="t" r="r" b="b"/>
            <a:pathLst>
              <a:path w="7203799" h="6030364">
                <a:moveTo>
                  <a:pt x="4122552" y="0"/>
                </a:moveTo>
                <a:cubicBezTo>
                  <a:pt x="4596210" y="0"/>
                  <a:pt x="5032147" y="81110"/>
                  <a:pt x="5418463" y="240852"/>
                </a:cubicBezTo>
                <a:cubicBezTo>
                  <a:pt x="5780509" y="390677"/>
                  <a:pt x="6098496" y="609358"/>
                  <a:pt x="6363612" y="890695"/>
                </a:cubicBezTo>
                <a:cubicBezTo>
                  <a:pt x="6905445" y="1465899"/>
                  <a:pt x="7203799" y="2283333"/>
                  <a:pt x="7203799" y="3192481"/>
                </a:cubicBezTo>
                <a:cubicBezTo>
                  <a:pt x="7203799" y="3555204"/>
                  <a:pt x="7088321" y="3846319"/>
                  <a:pt x="6829541" y="4136467"/>
                </a:cubicBezTo>
                <a:cubicBezTo>
                  <a:pt x="6558859" y="4439977"/>
                  <a:pt x="6152137" y="4719524"/>
                  <a:pt x="5721456" y="5015457"/>
                </a:cubicBezTo>
                <a:cubicBezTo>
                  <a:pt x="5641997" y="5069990"/>
                  <a:pt x="5559911" y="5126451"/>
                  <a:pt x="5477826" y="5183599"/>
                </a:cubicBezTo>
                <a:cubicBezTo>
                  <a:pt x="4743068" y="5695047"/>
                  <a:pt x="4206802" y="6030364"/>
                  <a:pt x="3475911" y="6030364"/>
                </a:cubicBezTo>
                <a:cubicBezTo>
                  <a:pt x="2362258" y="6030364"/>
                  <a:pt x="1573553" y="5618755"/>
                  <a:pt x="838794" y="4653974"/>
                </a:cubicBezTo>
                <a:cubicBezTo>
                  <a:pt x="742642" y="4527696"/>
                  <a:pt x="648651" y="4412849"/>
                  <a:pt x="557754" y="4301854"/>
                </a:cubicBezTo>
                <a:cubicBezTo>
                  <a:pt x="181022" y="3841635"/>
                  <a:pt x="0" y="3602300"/>
                  <a:pt x="0" y="3192481"/>
                </a:cubicBezTo>
                <a:cubicBezTo>
                  <a:pt x="0" y="2785556"/>
                  <a:pt x="113467" y="2383585"/>
                  <a:pt x="337003" y="1997729"/>
                </a:cubicBezTo>
                <a:cubicBezTo>
                  <a:pt x="555745" y="1620270"/>
                  <a:pt x="868475" y="1274763"/>
                  <a:pt x="1266386" y="971116"/>
                </a:cubicBezTo>
                <a:cubicBezTo>
                  <a:pt x="1657494" y="672565"/>
                  <a:pt x="2122028" y="426344"/>
                  <a:pt x="2610064" y="259166"/>
                </a:cubicBezTo>
                <a:cubicBezTo>
                  <a:pt x="3111238" y="87171"/>
                  <a:pt x="3620296" y="0"/>
                  <a:pt x="412255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443881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0BB50-9C68-481C-B901-7846B64DC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0A056-EB97-4602-A2C8-8FAF203AD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6 HOURS</a:t>
            </a:r>
          </a:p>
          <a:p>
            <a:pPr lvl="1"/>
            <a:r>
              <a:rPr lang="en-US" dirty="0"/>
              <a:t>IV vasopressors – MAP &gt;65 mmHg</a:t>
            </a:r>
          </a:p>
          <a:p>
            <a:pPr lvl="1"/>
            <a:r>
              <a:rPr lang="en-US" dirty="0"/>
              <a:t>Reassess volume status and tissue perfusion</a:t>
            </a:r>
          </a:p>
          <a:p>
            <a:pPr lvl="2"/>
            <a:r>
              <a:rPr lang="en-US" dirty="0"/>
              <a:t>Patient response maybe best indicator of appropriateness of further fluid volume</a:t>
            </a:r>
          </a:p>
          <a:p>
            <a:pPr lvl="1"/>
            <a:r>
              <a:rPr lang="en-US" dirty="0"/>
              <a:t>Recheck lactate (only if initial was &gt; 4)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287055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DDF2-7CDA-41EC-8D18-102ABC395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FLUID MANAGEMENT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EAC69-99B8-464D-A8EF-6B0196078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Volume </a:t>
            </a:r>
          </a:p>
          <a:p>
            <a:pPr lvl="1"/>
            <a:r>
              <a:rPr lang="en-US" dirty="0"/>
              <a:t>30mls/kg and reassess, IBW vs </a:t>
            </a:r>
            <a:r>
              <a:rPr lang="en-US" dirty="0" err="1"/>
              <a:t>Totat</a:t>
            </a:r>
            <a:r>
              <a:rPr lang="en-US" dirty="0"/>
              <a:t> BW?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Type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RL/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plasmalyte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Balanced crystalloids) vs NS (SALT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ED and SMART trials) – BC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favoured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over NS (ICU populations)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Fluid status assessment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Limited ECHO and IVC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assessmen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t by POCUS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Passive leg raise test (needs CO monitor or art line)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Arterial wave forms and pulse pressure </a:t>
            </a:r>
          </a:p>
          <a:p>
            <a:pPr lvl="1">
              <a:spcBef>
                <a:spcPts val="1000"/>
              </a:spcBef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867689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5B123-2521-4F91-A119-41F8538AD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ANTIBIOTICS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B831A-6484-4CD5-B391-28CB29F30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Timing</a:t>
            </a:r>
          </a:p>
          <a:p>
            <a:pPr lvl="1"/>
            <a:r>
              <a:rPr lang="en-US" dirty="0"/>
              <a:t>Within 1</a:t>
            </a:r>
            <a:r>
              <a:rPr lang="en-US" baseline="30000" dirty="0"/>
              <a:t>st</a:t>
            </a:r>
            <a:r>
              <a:rPr lang="en-US" dirty="0"/>
              <a:t> hour (mortality increase 8% for every hour of delay)</a:t>
            </a:r>
          </a:p>
          <a:p>
            <a:pPr lvl="1"/>
            <a:r>
              <a:rPr lang="en-US" dirty="0"/>
              <a:t>Benefit greatest with sepsis + hypotension</a:t>
            </a:r>
          </a:p>
          <a:p>
            <a:pPr lvl="1"/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Coverage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Guided by anatomic site of infection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Local bacterial resistance patterns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esp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MRSA and ESBL 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Presence of immunosuppression/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neutropaenia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(HIV, splenectomy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Age and comorbidities (DM, CKD, indwelling devices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etc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)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Multi-drug combos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eTG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– anti-biotics – excellent resource for choice </a:t>
            </a:r>
            <a:r>
              <a:rPr lang="en-US">
                <a:solidFill>
                  <a:prstClr val="black"/>
                </a:solidFill>
                <a:latin typeface="Calibri" panose="020F0502020204030204"/>
              </a:rPr>
              <a:t>of antibiotics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191276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0A43A-8235-43C1-B8ED-986478861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VASOPRESSORS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39F16-FDC1-46DF-B67B-31C760C9B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Noradrenaline recommended (available, effective, wide dosing range)</a:t>
            </a:r>
          </a:p>
          <a:p>
            <a:r>
              <a:rPr lang="en-US" dirty="0"/>
              <a:t>Ideally through CVC but maybe initiated via large peripheral line (</a:t>
            </a:r>
            <a:r>
              <a:rPr lang="en-US" dirty="0" err="1"/>
              <a:t>eg</a:t>
            </a:r>
            <a:r>
              <a:rPr lang="en-US" dirty="0"/>
              <a:t> cubital vein) – needs strict adherence to guideline/protocol. Can continue peripheral infusion for </a:t>
            </a:r>
            <a:r>
              <a:rPr lang="en-US" dirty="0" err="1"/>
              <a:t>upto</a:t>
            </a:r>
            <a:r>
              <a:rPr lang="en-US" dirty="0"/>
              <a:t> 3-6 hours if needed.</a:t>
            </a:r>
          </a:p>
          <a:p>
            <a:r>
              <a:rPr lang="en-US" dirty="0"/>
              <a:t>Invasive monitoring should be started if vasopressors commenced.</a:t>
            </a:r>
          </a:p>
          <a:p>
            <a:r>
              <a:rPr lang="en-US" dirty="0" err="1"/>
              <a:t>Familiarise</a:t>
            </a:r>
            <a:r>
              <a:rPr lang="en-US" dirty="0"/>
              <a:t> yourself with noradrenaline (or adrenaline infusion delivery protocol)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357842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2C3A6-648E-46BB-A184-07A5A8E35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 DOSE PRESSOR (Adrenaline)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ADEAA-60B4-4090-A6E9-B334ADA2D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Sometimes a desperate need while infusions are being drawn up</a:t>
            </a:r>
          </a:p>
          <a:p>
            <a:r>
              <a:rPr lang="en-US" dirty="0"/>
              <a:t>Crashing BP and </a:t>
            </a:r>
            <a:r>
              <a:rPr lang="en-US" dirty="0" err="1"/>
              <a:t>haemodynamics</a:t>
            </a:r>
            <a:r>
              <a:rPr lang="en-US" dirty="0"/>
              <a:t> – regardless of </a:t>
            </a:r>
            <a:r>
              <a:rPr lang="en-US" dirty="0" err="1"/>
              <a:t>aetiology</a:t>
            </a:r>
            <a:r>
              <a:rPr lang="en-US" dirty="0"/>
              <a:t> of shock</a:t>
            </a:r>
          </a:p>
          <a:p>
            <a:r>
              <a:rPr lang="en-US" dirty="0"/>
              <a:t>9ml of normal saline + 1ml of 1:10,000 adrenaline (from the cardiac arrest trolley) -&gt; 10mcg/ml of adrenaline</a:t>
            </a:r>
          </a:p>
          <a:p>
            <a:r>
              <a:rPr lang="en-US" dirty="0"/>
              <a:t>Use 0.5 to 2mls every 2-5 minutes (5-20 micrograms)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51083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4DCE2-DF91-439F-BB2E-ACE4C2412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emergency source control warranted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82D67-FE7F-42BE-B792-EC2CFA6ED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Device removal (infected vascular access, catheters, infected implants, mesh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Drainage/decompression (abscess, cholangitis, obstructed pyelonephritis, septic arthritis, empyema, peritonitis)</a:t>
            </a:r>
          </a:p>
          <a:p>
            <a:r>
              <a:rPr lang="en-US" dirty="0"/>
              <a:t>Debridement (complicated soft tissue infection, bowel infarction, mediastinitis, peritonitis)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630674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37C6-9039-448A-B5B4-69D8B4AFB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pitfalls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393D6-8B5B-413C-9979-63F0CA1FD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“I thought my patient would be appropriate for a ward admission..”</a:t>
            </a:r>
          </a:p>
          <a:p>
            <a:r>
              <a:rPr lang="en-US" dirty="0"/>
              <a:t>“I didn’t perform a complete evaluation to identify an occult source of infection prior to admission”</a:t>
            </a:r>
          </a:p>
          <a:p>
            <a:r>
              <a:rPr lang="en-US" dirty="0"/>
              <a:t>I was hesitant to give initial 30ml/kg bolus of fluids to my hypotensive patient..”</a:t>
            </a:r>
          </a:p>
          <a:p>
            <a:r>
              <a:rPr lang="en-US" dirty="0"/>
              <a:t>“I didn’t recheck lactate..”</a:t>
            </a:r>
          </a:p>
          <a:p>
            <a:r>
              <a:rPr lang="en-US" dirty="0"/>
              <a:t>I didn’t give noradrenaline/adrenaline as patient didn’t have a central line”</a:t>
            </a:r>
          </a:p>
          <a:p>
            <a:r>
              <a:rPr lang="en-US" dirty="0"/>
              <a:t>“I did not commence vasopressors in my severely hypotensive patient as I had not given enough fluid boluses yet..”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5104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461D4-B780-410F-A4B5-1A3E0E6C7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NECROTISING FASCITIS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FC191-BB75-4817-838E-55749846C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mortality!</a:t>
            </a:r>
          </a:p>
          <a:p>
            <a:r>
              <a:rPr lang="en-US" dirty="0"/>
              <a:t>Rapid deterioration with no obvious identifiable cause of sepsis</a:t>
            </a:r>
          </a:p>
          <a:p>
            <a:r>
              <a:rPr lang="en-US" dirty="0"/>
              <a:t>Pain </a:t>
            </a:r>
            <a:r>
              <a:rPr lang="en-US" dirty="0" err="1"/>
              <a:t>out-of</a:t>
            </a:r>
            <a:r>
              <a:rPr lang="en-US" dirty="0"/>
              <a:t> proportion (POOP) </a:t>
            </a:r>
          </a:p>
          <a:p>
            <a:r>
              <a:rPr lang="en-US" dirty="0"/>
              <a:t>Urgent debridement (medical management alone is not going to work)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1456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608D5-3D4B-49EB-A22E-AB5D8D36E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considerations for POOP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55979-5256-44E1-BCF4-F3642AEDE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Compartment syndrome (including orbital)</a:t>
            </a:r>
          </a:p>
          <a:p>
            <a:r>
              <a:rPr lang="en-US" dirty="0"/>
              <a:t>Malignant otitis externa</a:t>
            </a:r>
          </a:p>
          <a:p>
            <a:r>
              <a:rPr lang="en-US" dirty="0"/>
              <a:t>Mesenteric </a:t>
            </a:r>
            <a:r>
              <a:rPr lang="en-US" dirty="0" err="1"/>
              <a:t>ischaemia</a:t>
            </a:r>
            <a:endParaRPr lang="en-US" dirty="0"/>
          </a:p>
          <a:p>
            <a:r>
              <a:rPr lang="en-US" dirty="0"/>
              <a:t>Aortic dissection</a:t>
            </a:r>
          </a:p>
          <a:p>
            <a:r>
              <a:rPr lang="en-US" dirty="0"/>
              <a:t>AAA</a:t>
            </a:r>
          </a:p>
          <a:p>
            <a:r>
              <a:rPr lang="en-US" dirty="0"/>
              <a:t>Acute arterial </a:t>
            </a:r>
            <a:r>
              <a:rPr lang="en-US" dirty="0" err="1"/>
              <a:t>occusion</a:t>
            </a:r>
            <a:endParaRPr lang="en-US" dirty="0"/>
          </a:p>
          <a:p>
            <a:r>
              <a:rPr lang="en-US" dirty="0"/>
              <a:t>Ludwig’s angina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9615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91E4D-3A38-4104-827B-F17675F45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Neutropenic sepsis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D381B-8207-487C-83C9-02D29CAED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Single temp &gt;38.5C or sustained temp &gt;38 C for one hours</a:t>
            </a:r>
          </a:p>
          <a:p>
            <a:r>
              <a:rPr lang="en-US" dirty="0"/>
              <a:t>Decreased absolute neutrophil count &lt;0.5 x 10 9/L (or a predicted nadir over next 48 hours)</a:t>
            </a:r>
          </a:p>
          <a:p>
            <a:r>
              <a:rPr lang="en-US" dirty="0"/>
              <a:t>May not have a fever (esp. elderly, on steroids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Infective organisms of concern</a:t>
            </a:r>
          </a:p>
          <a:p>
            <a:pPr lvl="1"/>
            <a:r>
              <a:rPr lang="en-US" dirty="0"/>
              <a:t>Gram negative bacilli</a:t>
            </a:r>
          </a:p>
          <a:p>
            <a:pPr lvl="1"/>
            <a:r>
              <a:rPr lang="en-US" dirty="0"/>
              <a:t>Coagulase negative Staphylococci</a:t>
            </a:r>
          </a:p>
          <a:p>
            <a:pPr lvl="1"/>
            <a:r>
              <a:rPr lang="en-US" dirty="0"/>
              <a:t>Staph. aureus</a:t>
            </a:r>
          </a:p>
          <a:p>
            <a:pPr lvl="1"/>
            <a:r>
              <a:rPr lang="en-AU" dirty="0"/>
              <a:t>S. </a:t>
            </a:r>
            <a:r>
              <a:rPr lang="en-AU" dirty="0" err="1"/>
              <a:t>viridans</a:t>
            </a:r>
            <a:endParaRPr lang="en-AU" dirty="0"/>
          </a:p>
          <a:p>
            <a:pPr lvl="1"/>
            <a:r>
              <a:rPr lang="en-AU" dirty="0"/>
              <a:t>Pseudomonas (always cover this empirically)</a:t>
            </a:r>
          </a:p>
          <a:p>
            <a:pPr lvl="1"/>
            <a:r>
              <a:rPr lang="en-AU" dirty="0"/>
              <a:t>Fungal (uncommon)</a:t>
            </a:r>
          </a:p>
          <a:p>
            <a:pPr marL="457200" lvl="1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035382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F961-6F13-436C-8A64-F9E23FE6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addressing life-threats (e.g. shock)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2F437-0C6E-4266-B58F-C35112500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IV antibiotics (after obtaining blood culture sets if possible)</a:t>
            </a:r>
          </a:p>
          <a:p>
            <a:pPr lvl="1"/>
            <a:r>
              <a:rPr lang="en-US" dirty="0"/>
              <a:t>Piperacillin – Tazobactam (4.5gm IV 6 hourly) OR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Ceftazidime 2gm IV 8 hourly, PLUS</a:t>
            </a:r>
          </a:p>
          <a:p>
            <a:pPr lvl="1"/>
            <a:r>
              <a:rPr lang="en-US" dirty="0"/>
              <a:t>Gentamicin IV 5-7mg/kg daily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Add vancomycin if known or suspected MRSA or has an indwelling catheter with evidence of infected catheter</a:t>
            </a:r>
          </a:p>
          <a:p>
            <a:pPr lvl="1"/>
            <a:r>
              <a:rPr lang="en-US" dirty="0"/>
              <a:t>Change to Meropenem if suspected ESBL infection or clinical suspicion of necrotizing </a:t>
            </a:r>
            <a:r>
              <a:rPr lang="en-US" dirty="0" err="1"/>
              <a:t>fascitits</a:t>
            </a:r>
            <a:endParaRPr lang="en-US" dirty="0"/>
          </a:p>
          <a:p>
            <a:pPr marL="457200" lvl="1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132549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DED07-DDE2-40B0-93F5-25B871C42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Neutropaenic</a:t>
            </a:r>
            <a:r>
              <a:rPr lang="en-US" dirty="0"/>
              <a:t> sepsis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6876B-15BF-4E13-A044-FECD69A15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Don’t forget to look for  surgical source control – </a:t>
            </a:r>
            <a:r>
              <a:rPr lang="en-US" dirty="0" err="1"/>
              <a:t>esp</a:t>
            </a:r>
            <a:r>
              <a:rPr lang="en-US" dirty="0"/>
              <a:t> abscesses, skin and soft tissue infections or intra-peritoneal infections</a:t>
            </a:r>
          </a:p>
          <a:p>
            <a:r>
              <a:rPr lang="en-US" dirty="0"/>
              <a:t>BUT DO NOT PERFORM A RECTAL EXAM</a:t>
            </a:r>
          </a:p>
          <a:p>
            <a:r>
              <a:rPr lang="en-US" dirty="0"/>
              <a:t>These patients are often on steroids! </a:t>
            </a:r>
          </a:p>
          <a:p>
            <a:pPr lvl="1"/>
            <a:r>
              <a:rPr lang="en-US" dirty="0"/>
              <a:t>Consider stress dose steroids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864559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A8A51-622B-48A2-90E8-17128F29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CHOLANGITIS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52FA6-10CA-4AAD-A1B4-AD148CFC5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Rapid deterioration</a:t>
            </a:r>
          </a:p>
          <a:p>
            <a:r>
              <a:rPr lang="en-US" dirty="0"/>
              <a:t>“Charcot’s triad and Reynold’s pentad</a:t>
            </a:r>
            <a:r>
              <a:rPr lang="en-AU" dirty="0"/>
              <a:t>”</a:t>
            </a:r>
          </a:p>
          <a:p>
            <a:r>
              <a:rPr lang="en-AU" dirty="0"/>
              <a:t>Infected obstructed biliary system “regurgitates” infected bile into blood stream – rigors and fever prominent</a:t>
            </a:r>
          </a:p>
          <a:p>
            <a:r>
              <a:rPr lang="en-AU" dirty="0"/>
              <a:t>Medical management unlikely to work without biliary decompression</a:t>
            </a:r>
          </a:p>
          <a:p>
            <a:r>
              <a:rPr lang="en-AU" dirty="0"/>
              <a:t>Tazobactam or Augmentin best. </a:t>
            </a:r>
          </a:p>
          <a:p>
            <a:r>
              <a:rPr lang="en-AU" dirty="0"/>
              <a:t>Community acquired MRSA cholangitis is extremely uncommon - empiric vancomycin not generally indicated (unless culture results available)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29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3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0EDC8C-954D-4D8B-AD1B-2C025C58F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6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2C0AB2E-7BB3-4B73-8B35-37B8618A7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43" r="10302" b="-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115262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7B928-7BD1-405E-AD87-F2FEEB85F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Paediatric</a:t>
            </a:r>
            <a:r>
              <a:rPr lang="en-US" dirty="0"/>
              <a:t> and neonatal sepsis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45357-8926-4C4C-BA84-3547712B6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infants and children with fever do not have sepsis</a:t>
            </a:r>
          </a:p>
          <a:p>
            <a:r>
              <a:rPr lang="en-US" dirty="0"/>
              <a:t>But a higher number of neonates with fever may have sepsis</a:t>
            </a:r>
          </a:p>
          <a:p>
            <a:r>
              <a:rPr lang="en-US" dirty="0"/>
              <a:t>Early recognition and treatment initiation is vital </a:t>
            </a:r>
          </a:p>
          <a:p>
            <a:r>
              <a:rPr lang="en-US" dirty="0"/>
              <a:t>Hypotension is a late sign in neonates and children</a:t>
            </a:r>
          </a:p>
          <a:p>
            <a:r>
              <a:rPr lang="en-US" dirty="0"/>
              <a:t>Delayed cap refill!!!</a:t>
            </a:r>
          </a:p>
          <a:p>
            <a:r>
              <a:rPr lang="en-US" dirty="0"/>
              <a:t>Be wary of a listless, irritable, lethargic neonate/infant</a:t>
            </a:r>
          </a:p>
          <a:p>
            <a:pPr lvl="1"/>
            <a:r>
              <a:rPr lang="en-US" dirty="0"/>
              <a:t>Not herself, fussy, hardly feeding and mostly sleeping, vomiting a lot</a:t>
            </a:r>
          </a:p>
          <a:p>
            <a:pPr lvl="1"/>
            <a:r>
              <a:rPr lang="en-US" dirty="0"/>
              <a:t>Not wetting nappies, difficult to keep awake today, hardly crying…</a:t>
            </a:r>
          </a:p>
          <a:p>
            <a:pPr lvl="1"/>
            <a:endParaRPr 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49517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baby lying on a blanket&#10;&#10;Description automatically generated with low confidence">
            <a:extLst>
              <a:ext uri="{FF2B5EF4-FFF2-40B4-BE49-F238E27FC236}">
                <a16:creationId xmlns:a16="http://schemas.microsoft.com/office/drawing/2014/main" id="{443FC2CE-43CE-422C-AD5A-B5EE9B5261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865" y="457200"/>
            <a:ext cx="890426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94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EC54E1-B641-406D-9725-DF692DF923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424" r="1" b="2104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9112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19161E6-0360-40A0-A067-BAF6A335B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623" b="12296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978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2F031-09AC-46C5-BF55-C224AC90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risk groups ..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381D9-8C71-42F2-8DC7-3BF41F113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Neonates</a:t>
            </a:r>
          </a:p>
          <a:p>
            <a:r>
              <a:rPr lang="en-US" dirty="0"/>
              <a:t>Immunocompromised</a:t>
            </a:r>
          </a:p>
          <a:p>
            <a:r>
              <a:rPr lang="en-US" dirty="0"/>
              <a:t>CV devices, shunts</a:t>
            </a:r>
          </a:p>
          <a:p>
            <a:r>
              <a:rPr lang="en-US" dirty="0"/>
              <a:t>ATSI</a:t>
            </a:r>
          </a:p>
          <a:p>
            <a:r>
              <a:rPr lang="en-US" dirty="0"/>
              <a:t>Congenital diseases</a:t>
            </a:r>
          </a:p>
          <a:p>
            <a:r>
              <a:rPr lang="en-US" dirty="0"/>
              <a:t>Prems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660005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36A07-0F96-401A-9DAF-A9915A6E3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pathogens are different in &lt; 2 year </a:t>
            </a:r>
            <a:r>
              <a:rPr lang="en-US" dirty="0" err="1"/>
              <a:t>olds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4F3F7-6615-4F95-91C5-770094601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E. Coli</a:t>
            </a:r>
          </a:p>
          <a:p>
            <a:r>
              <a:rPr lang="en-US" dirty="0"/>
              <a:t>Group B streps</a:t>
            </a:r>
          </a:p>
          <a:p>
            <a:r>
              <a:rPr lang="en-US" dirty="0" err="1"/>
              <a:t>Litseria</a:t>
            </a:r>
            <a:r>
              <a:rPr lang="en-US" dirty="0"/>
              <a:t> monocytogenes</a:t>
            </a:r>
          </a:p>
          <a:p>
            <a:r>
              <a:rPr lang="en-US" dirty="0"/>
              <a:t>HSV always considered in DDX.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64791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4D00C-A05F-493B-B0D4-E064E1D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pathogens in older children (&gt;1 year)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A2D11-F449-4948-ADFA-2DBAC878D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Neisseria meningitidis</a:t>
            </a:r>
          </a:p>
          <a:p>
            <a:r>
              <a:rPr lang="en-US" dirty="0"/>
              <a:t>Strep. Pneumoniae</a:t>
            </a:r>
          </a:p>
          <a:p>
            <a:r>
              <a:rPr lang="en-US" dirty="0"/>
              <a:t>Staph. aureus</a:t>
            </a:r>
          </a:p>
          <a:p>
            <a:r>
              <a:rPr lang="en-AU" dirty="0"/>
              <a:t>Group A </a:t>
            </a:r>
            <a:r>
              <a:rPr lang="en-AU" dirty="0" err="1"/>
              <a:t>sterps</a:t>
            </a:r>
            <a:r>
              <a:rPr lang="en-AU" dirty="0"/>
              <a:t> (GAS)</a:t>
            </a:r>
          </a:p>
        </p:txBody>
      </p:sp>
    </p:spTree>
    <p:extLst>
      <p:ext uri="{BB962C8B-B14F-4D97-AF65-F5344CB8AC3E}">
        <p14:creationId xmlns:p14="http://schemas.microsoft.com/office/powerpoint/2010/main" val="4050179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1363E-48F5-4017-B325-D349058C3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flags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41E4F-8DD7-4570-AB0D-C4778A4F2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DEGREE OF PARENTAL CONCERN</a:t>
            </a:r>
          </a:p>
          <a:p>
            <a:r>
              <a:rPr lang="en-US" dirty="0"/>
              <a:t>Re-presentation within 24 hours</a:t>
            </a:r>
          </a:p>
          <a:p>
            <a:r>
              <a:rPr lang="en-US" dirty="0"/>
              <a:t>Clinical deterioration despite treatment</a:t>
            </a:r>
          </a:p>
          <a:p>
            <a:r>
              <a:rPr lang="en-US" dirty="0"/>
              <a:t>Recent surgery or burns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876476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E9B36-75C1-4C3F-9A91-C5E127BEB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treatment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3F23B-0627-4100-85EA-AA635BA97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Rapid vascular access (IO!)</a:t>
            </a:r>
          </a:p>
          <a:p>
            <a:r>
              <a:rPr lang="en-US" dirty="0"/>
              <a:t>Oxygen if required</a:t>
            </a:r>
          </a:p>
          <a:p>
            <a:r>
              <a:rPr lang="en-US" dirty="0"/>
              <a:t>Early empiric antibiotics</a:t>
            </a:r>
          </a:p>
          <a:p>
            <a:r>
              <a:rPr lang="en-US" dirty="0" err="1"/>
              <a:t>Seel</a:t>
            </a:r>
            <a:r>
              <a:rPr lang="en-US" dirty="0"/>
              <a:t> expert help early</a:t>
            </a:r>
          </a:p>
          <a:p>
            <a:r>
              <a:rPr lang="en-US" dirty="0"/>
              <a:t>Carefully </a:t>
            </a:r>
            <a:r>
              <a:rPr lang="en-US" dirty="0" err="1"/>
              <a:t>tirated</a:t>
            </a:r>
            <a:r>
              <a:rPr lang="en-US" dirty="0"/>
              <a:t> fluid boluses</a:t>
            </a:r>
          </a:p>
          <a:p>
            <a:r>
              <a:rPr lang="en-US" dirty="0"/>
              <a:t>Inotropes and vasopressors  can be safely initiated peripherally during initial resuscitation</a:t>
            </a:r>
          </a:p>
          <a:p>
            <a:r>
              <a:rPr lang="en-US" dirty="0"/>
              <a:t>Frequent re-assessment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45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D722C-2DE9-459B-B86B-4EFA016E4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Neonates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2CDBA-1C95-4CD9-AC5D-DC5461155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Blood, urine and CSF MCS are essential</a:t>
            </a:r>
          </a:p>
          <a:p>
            <a:r>
              <a:rPr lang="en-US" dirty="0"/>
              <a:t>Normal saline is fluid bolus of choice – 10ml/kg</a:t>
            </a:r>
          </a:p>
          <a:p>
            <a:r>
              <a:rPr lang="en-US" dirty="0"/>
              <a:t>Repeat 10ml/Kg after reassessment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003208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DB972-1C89-4D61-BB4A-3CF85128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Adrenaline infusion set up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6973B-631F-4207-933F-D233863DC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Adrenaline infusion 0.05 – 0.2 mcg/kg/min – can use peripherally in a well placed and secured cannula (OR IO via fluid pump)</a:t>
            </a:r>
          </a:p>
          <a:p>
            <a:r>
              <a:rPr lang="en-US" dirty="0"/>
              <a:t>6mg Adrenaline ( 6 ampoules of 1:1000) in 1 L of normal saline</a:t>
            </a:r>
          </a:p>
          <a:p>
            <a:r>
              <a:rPr lang="en-US" dirty="0"/>
              <a:t>1ml/kg/</a:t>
            </a:r>
            <a:r>
              <a:rPr lang="en-US" dirty="0" err="1"/>
              <a:t>hr</a:t>
            </a:r>
            <a:r>
              <a:rPr lang="en-US" dirty="0"/>
              <a:t> = 0.1 mcg/kg/ml</a:t>
            </a:r>
          </a:p>
          <a:p>
            <a:r>
              <a:rPr lang="en-US" dirty="0"/>
              <a:t>Starting dose is 0.5ml/kg/</a:t>
            </a:r>
            <a:r>
              <a:rPr lang="en-US" dirty="0" err="1"/>
              <a:t>hr</a:t>
            </a:r>
            <a:r>
              <a:rPr lang="en-US" dirty="0"/>
              <a:t> (0.05mcg/kg/</a:t>
            </a:r>
            <a:r>
              <a:rPr lang="en-US" dirty="0" err="1"/>
              <a:t>hr</a:t>
            </a:r>
            <a:r>
              <a:rPr lang="en-US" dirty="0"/>
              <a:t>) and titrate by 0.5ml/kg/</a:t>
            </a:r>
            <a:r>
              <a:rPr lang="en-US" dirty="0" err="1"/>
              <a:t>kr</a:t>
            </a:r>
            <a:endParaRPr lang="en-US" dirty="0"/>
          </a:p>
          <a:p>
            <a:r>
              <a:rPr lang="en-US" dirty="0"/>
              <a:t>Do not exceed 10ml/kg/</a:t>
            </a:r>
            <a:r>
              <a:rPr lang="en-US" dirty="0" err="1"/>
              <a:t>hr</a:t>
            </a:r>
            <a:r>
              <a:rPr lang="en-US" dirty="0"/>
              <a:t> (1mcg/kg/</a:t>
            </a:r>
            <a:r>
              <a:rPr lang="en-US" dirty="0" err="1"/>
              <a:t>hr</a:t>
            </a:r>
            <a:r>
              <a:rPr lang="en-US" dirty="0"/>
              <a:t>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114965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005E7-07BB-4ACE-9CEF-08E1A87F6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Antibiotics guide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40088-265C-45AC-BECF-A5FF0686A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 7 days</a:t>
            </a:r>
          </a:p>
          <a:p>
            <a:pPr lvl="1"/>
            <a:r>
              <a:rPr lang="en-US" dirty="0" err="1"/>
              <a:t>BenzylPenicillin</a:t>
            </a:r>
            <a:r>
              <a:rPr lang="en-US" dirty="0"/>
              <a:t> 60mg/Kg + cefotaxime 50mg/kg 12 hourly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7 – 28 days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BenzylPenicillin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60mg 6-8 hourly + cefotaxime 50mg/kg 6-8 hourly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1 – 2 months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BenzylPenicillin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60mg/kg IV 4-6 ho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urly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+ cefotaxime 50mg/kg 4-6 hourly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&gt; 2 months 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Ceftriaxone 100mg/kg (max 4g) daily (or cefotaxime) +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flucoxacillin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50mg/kg 6H</a:t>
            </a:r>
          </a:p>
          <a:p>
            <a:pPr lvl="1">
              <a:spcBef>
                <a:spcPts val="1000"/>
              </a:spcBef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lvl="1">
              <a:spcBef>
                <a:spcPts val="1000"/>
              </a:spcBef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>
              <a:spcBef>
                <a:spcPts val="1000"/>
              </a:spcBef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lvl="1">
              <a:spcBef>
                <a:spcPts val="1000"/>
              </a:spcBef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18415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4C825-5318-4A4E-9BDC-71C3D76CC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pitfalls..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E3E20-7FA4-41F7-BC05-9E4E35071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“BP was always normal so I didn’t consider sepsis or shock…”</a:t>
            </a:r>
          </a:p>
          <a:p>
            <a:r>
              <a:rPr lang="en-US" dirty="0" err="1"/>
              <a:t>Sats</a:t>
            </a:r>
            <a:r>
              <a:rPr lang="en-US" dirty="0"/>
              <a:t> were normal so I didn’t give oxygen….”</a:t>
            </a:r>
          </a:p>
          <a:p>
            <a:r>
              <a:rPr lang="en-US" dirty="0"/>
              <a:t>I waited to give a second bolus because I didn’t want to fluid overload the child..”</a:t>
            </a:r>
          </a:p>
          <a:p>
            <a:r>
              <a:rPr lang="en-US" dirty="0"/>
              <a:t>I didn’t give antibiotics to this child because I couldn’t find any focus of infection..”</a:t>
            </a:r>
          </a:p>
          <a:p>
            <a:r>
              <a:rPr lang="en-US" dirty="0"/>
              <a:t>I thought fluids and antibiotics would be enough to treat shock initially. Why would I consider hydrocortisone?”</a:t>
            </a:r>
          </a:p>
          <a:p>
            <a:r>
              <a:rPr lang="en-US" dirty="0"/>
              <a:t>The little girl didn’t have fever so I was not really concerned about septic shock”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256732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72BEE-6875-41DE-9AB5-88F800A5D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81A64-3733-483C-A25B-B80E467BC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THANK YOU</a:t>
            </a:r>
          </a:p>
          <a:p>
            <a:pPr marL="0" indent="0" algn="ctr">
              <a:buNone/>
            </a:pPr>
            <a:r>
              <a:rPr lang="en-US" sz="6600"/>
              <a:t>ANY ?</a:t>
            </a:r>
            <a:endParaRPr lang="en-AU" sz="6600" dirty="0"/>
          </a:p>
        </p:txBody>
      </p:sp>
    </p:spTree>
    <p:extLst>
      <p:ext uri="{BB962C8B-B14F-4D97-AF65-F5344CB8AC3E}">
        <p14:creationId xmlns:p14="http://schemas.microsoft.com/office/powerpoint/2010/main" val="2760589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9398</TotalTime>
  <Words>2961</Words>
  <Application>Microsoft Office PowerPoint</Application>
  <PresentationFormat>Widescreen</PresentationFormat>
  <Paragraphs>409</Paragraphs>
  <Slides>66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1" baseType="lpstr">
      <vt:lpstr>Meiryo</vt:lpstr>
      <vt:lpstr>Arial</vt:lpstr>
      <vt:lpstr>Calibri</vt:lpstr>
      <vt:lpstr>Calibri Light</vt:lpstr>
      <vt:lpstr>Office Theme</vt:lpstr>
      <vt:lpstr>DIAGNOSING AND MANAGING SEPSIS IN ED</vt:lpstr>
      <vt:lpstr>PowerPoint Presentation</vt:lpstr>
      <vt:lpstr>Why is recognizing sepsis early so important</vt:lpstr>
      <vt:lpstr>65 year old male with COPD..</vt:lpstr>
      <vt:lpstr>55 year old man with hypertension and prostate cancer in remission</vt:lpstr>
      <vt:lpstr>70 year old woman with diabetes, HTN and colon cancer</vt:lpstr>
      <vt:lpstr>SEPSIS - adult</vt:lpstr>
      <vt:lpstr>Simplified definitions</vt:lpstr>
      <vt:lpstr>SURVIVING SEPSIS CAMPAIGN and SEPSIS-3</vt:lpstr>
      <vt:lpstr>SEPSIS -3 definitions</vt:lpstr>
      <vt:lpstr>SIMPLIFIED ORGAN FAILURE ASSESSMENT SCORE (SOFA SCORE)</vt:lpstr>
      <vt:lpstr>qSOFA (quick SOFA)</vt:lpstr>
      <vt:lpstr>qSOFA</vt:lpstr>
      <vt:lpstr>ALL HYPOTENSION IS NOT SEPSIS!</vt:lpstr>
      <vt:lpstr>AT RISK</vt:lpstr>
      <vt:lpstr>PowerPoint Presentation</vt:lpstr>
      <vt:lpstr>Why is it not recognized early enough?</vt:lpstr>
      <vt:lpstr>INFECTIVE FOCUS OF SEPSIS</vt:lpstr>
      <vt:lpstr>Non-infectious conditions mimicking sepsis</vt:lpstr>
      <vt:lpstr>EARLY GOAL DIRECTED THERAPY (EGDT)</vt:lpstr>
      <vt:lpstr>SPECTRUM</vt:lpstr>
      <vt:lpstr>HOW DO WE TREAT</vt:lpstr>
      <vt:lpstr>Pre-Hospital </vt:lpstr>
      <vt:lpstr>Higher index of suspicion for sepsis - history</vt:lpstr>
      <vt:lpstr>Examination – high index of suspicion</vt:lpstr>
      <vt:lpstr>Source control “as rapidly as possible”..</vt:lpstr>
      <vt:lpstr>When hypotension is present</vt:lpstr>
      <vt:lpstr>Lactate, lactic acidosis and lactate clearance</vt:lpstr>
      <vt:lpstr>Lactic acidosis</vt:lpstr>
      <vt:lpstr>Lactic acidosis</vt:lpstr>
      <vt:lpstr>Lactic acidosis in sepsis</vt:lpstr>
      <vt:lpstr>Lactate levels and lactate clearance</vt:lpstr>
      <vt:lpstr>Testing – labs, imaging, bedside</vt:lpstr>
      <vt:lpstr>Old resuscitation targets (EGDT targets)</vt:lpstr>
      <vt:lpstr>MANAGEMENT</vt:lpstr>
      <vt:lpstr>PowerPoint Presentation</vt:lpstr>
      <vt:lpstr>Surviving sepsis campaign targets</vt:lpstr>
      <vt:lpstr>PowerPoint Presentation</vt:lpstr>
      <vt:lpstr>MANAGEMENT</vt:lpstr>
      <vt:lpstr>FLUID MANAGEMENT</vt:lpstr>
      <vt:lpstr>ANTIBIOTICS</vt:lpstr>
      <vt:lpstr>VASOPRESSORS</vt:lpstr>
      <vt:lpstr>PUSH DOSE PRESSOR (Adrenaline)</vt:lpstr>
      <vt:lpstr>Possible emergency source control warranted</vt:lpstr>
      <vt:lpstr>Common pitfalls</vt:lpstr>
      <vt:lpstr>NECROTISING FASCITIS</vt:lpstr>
      <vt:lpstr>Other considerations for POOP</vt:lpstr>
      <vt:lpstr>Neutropenic sepsis</vt:lpstr>
      <vt:lpstr>After addressing life-threats (e.g. shock)</vt:lpstr>
      <vt:lpstr>Neutropaenic sepsis</vt:lpstr>
      <vt:lpstr>CHOLANGITIS</vt:lpstr>
      <vt:lpstr>PowerPoint Presentation</vt:lpstr>
      <vt:lpstr>Paediatric and neonatal sepsis</vt:lpstr>
      <vt:lpstr>PowerPoint Presentation</vt:lpstr>
      <vt:lpstr>PowerPoint Presentation</vt:lpstr>
      <vt:lpstr>PowerPoint Presentation</vt:lpstr>
      <vt:lpstr>High risk groups ..</vt:lpstr>
      <vt:lpstr>Major pathogens are different in &lt; 2 year olds</vt:lpstr>
      <vt:lpstr>Major pathogens in older children (&gt;1 year)</vt:lpstr>
      <vt:lpstr>Red flags</vt:lpstr>
      <vt:lpstr>Emergent treatment</vt:lpstr>
      <vt:lpstr>Neonates</vt:lpstr>
      <vt:lpstr>Adrenaline infusion set up</vt:lpstr>
      <vt:lpstr>Antibiotics guide</vt:lpstr>
      <vt:lpstr>Common pitfalls..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DIAGNOSING AND MANAGING ADULT SEPSIS IN ED</dc:title>
  <dc:creator>Tariq nehvi</dc:creator>
  <cp:lastModifiedBy>Tariq nehvi</cp:lastModifiedBy>
  <cp:revision>3</cp:revision>
  <dcterms:created xsi:type="dcterms:W3CDTF">2021-09-08T04:01:22Z</dcterms:created>
  <dcterms:modified xsi:type="dcterms:W3CDTF">2022-01-12T01:25:42Z</dcterms:modified>
</cp:coreProperties>
</file>